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6" r:id="rId1"/>
  </p:sldMasterIdLst>
  <p:notesMasterIdLst>
    <p:notesMasterId r:id="rId57"/>
  </p:notesMasterIdLst>
  <p:sldIdLst>
    <p:sldId id="285" r:id="rId2"/>
    <p:sldId id="286" r:id="rId3"/>
    <p:sldId id="287" r:id="rId4"/>
    <p:sldId id="288" r:id="rId5"/>
    <p:sldId id="284" r:id="rId6"/>
    <p:sldId id="264" r:id="rId7"/>
    <p:sldId id="261" r:id="rId8"/>
    <p:sldId id="259" r:id="rId9"/>
    <p:sldId id="277" r:id="rId10"/>
    <p:sldId id="278" r:id="rId11"/>
    <p:sldId id="279" r:id="rId12"/>
    <p:sldId id="280" r:id="rId13"/>
    <p:sldId id="275" r:id="rId14"/>
    <p:sldId id="281" r:id="rId15"/>
    <p:sldId id="276" r:id="rId16"/>
    <p:sldId id="282" r:id="rId17"/>
    <p:sldId id="266" r:id="rId18"/>
    <p:sldId id="283" r:id="rId19"/>
    <p:sldId id="273" r:id="rId20"/>
    <p:sldId id="274" r:id="rId21"/>
    <p:sldId id="303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3" r:id="rId51"/>
    <p:sldId id="321" r:id="rId52"/>
    <p:sldId id="322" r:id="rId53"/>
    <p:sldId id="300" r:id="rId54"/>
    <p:sldId id="301" r:id="rId55"/>
    <p:sldId id="302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53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104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-292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27"/>
  <c:chart>
    <c:autoTitleDeleted val="1"/>
    <c:plotArea>
      <c:layout>
        <c:manualLayout>
          <c:layoutTarget val="inner"/>
          <c:xMode val="edge"/>
          <c:yMode val="edge"/>
          <c:x val="0.19760032701680491"/>
          <c:y val="4.7879651548688326E-2"/>
          <c:w val="0.65464670970182781"/>
          <c:h val="0.688566929133858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response time ms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1 person</c:v>
                </c:pt>
                <c:pt idx="1">
                  <c:v>2 person</c:v>
                </c:pt>
                <c:pt idx="2">
                  <c:v>3 person</c:v>
                </c:pt>
                <c:pt idx="3">
                  <c:v>4 person</c:v>
                </c:pt>
                <c:pt idx="4">
                  <c:v>5 person</c:v>
                </c:pt>
                <c:pt idx="5">
                  <c:v>6 person </c:v>
                </c:pt>
                <c:pt idx="6">
                  <c:v>7 person </c:v>
                </c:pt>
                <c:pt idx="7">
                  <c:v>8 person 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45</c:v>
                </c:pt>
                <c:pt idx="1">
                  <c:v>55</c:v>
                </c:pt>
                <c:pt idx="2">
                  <c:v>75</c:v>
                </c:pt>
                <c:pt idx="3">
                  <c:v>95</c:v>
                </c:pt>
                <c:pt idx="4">
                  <c:v>115</c:v>
                </c:pt>
                <c:pt idx="5">
                  <c:v>120</c:v>
                </c:pt>
                <c:pt idx="6">
                  <c:v>122</c:v>
                </c:pt>
                <c:pt idx="7">
                  <c:v>126</c:v>
                </c:pt>
              </c:numCache>
            </c:numRef>
          </c:val>
        </c:ser>
        <c:dLbls/>
        <c:axId val="39382400"/>
        <c:axId val="86979712"/>
      </c:barChart>
      <c:catAx>
        <c:axId val="3938240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AU"/>
            </a:pPr>
            <a:endParaRPr lang="zh-CN"/>
          </a:p>
        </c:txPr>
        <c:crossAx val="86979712"/>
        <c:crosses val="autoZero"/>
        <c:auto val="1"/>
        <c:lblAlgn val="ctr"/>
        <c:lblOffset val="100"/>
      </c:catAx>
      <c:valAx>
        <c:axId val="869797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AU"/>
            </a:pPr>
            <a:endParaRPr lang="zh-CN"/>
          </a:p>
        </c:txPr>
        <c:crossAx val="39382400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0.34783</cdr:x>
      <cdr:y>0</cdr:y>
    </cdr:from>
    <cdr:to>
      <cdr:x>0.62388</cdr:x>
      <cdr:y>0.3256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8" y="-20608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CN" alt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7606C-04F3-43CC-B4FC-C687E944E6EB}" type="datetimeFigureOut">
              <a:rPr lang="zh-CN" altLang="en-US" smtClean="0"/>
              <a:pPr/>
              <a:t>2012/6/5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215CA-39CF-4FFE-8DED-311FD2F492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3233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Special</a:t>
            </a:r>
            <a:r>
              <a:rPr lang="en-US" baseline="0" dirty="0" smtClean="0">
                <a:solidFill>
                  <a:srgbClr val="FF0000"/>
                </a:solidFill>
              </a:rPr>
              <a:t> welcome. To 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7ECB8-DEB9-4FBE-9FAF-AB880AC24D37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97B299-9F50-4D02-B7AC-1C0DA058B423}" type="slidenum">
              <a:rPr lang="en-AU"/>
              <a:pPr/>
              <a:t>22</a:t>
            </a:fld>
            <a:endParaRPr lang="en-A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Considered</a:t>
            </a:r>
            <a:r>
              <a:rPr lang="en-US" baseline="0" dirty="0" smtClean="0"/>
              <a:t> many methods. Design methodology</a:t>
            </a:r>
            <a:endParaRPr lang="en-AU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7ECB8-DEB9-4FBE-9FAF-AB880AC24D37}" type="slidenum">
              <a:rPr lang="en-AU" smtClean="0"/>
              <a:pPr/>
              <a:t>35</a:t>
            </a:fld>
            <a:endParaRPr lang="en-A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Meets the requirement</a:t>
            </a:r>
            <a:endParaRPr lang="en-AU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7ECB8-DEB9-4FBE-9FAF-AB880AC24D37}" type="slidenum">
              <a:rPr lang="en-AU" smtClean="0"/>
              <a:pPr/>
              <a:t>39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Psychological</a:t>
            </a:r>
            <a:r>
              <a:rPr lang="en-US" baseline="0" dirty="0" smtClean="0"/>
              <a:t> issues</a:t>
            </a:r>
            <a:endParaRPr lang="en-AU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7ECB8-DEB9-4FBE-9FAF-AB880AC24D37}" type="slidenum">
              <a:rPr lang="en-AU" smtClean="0"/>
              <a:pPr/>
              <a:t>42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 aided</a:t>
            </a:r>
            <a:r>
              <a:rPr lang="en-US" baseline="0" dirty="0" smtClean="0"/>
              <a:t> design.</a:t>
            </a:r>
            <a:endParaRPr lang="en-AU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7ECB8-DEB9-4FBE-9FAF-AB880AC24D37}" type="slidenum">
              <a:rPr lang="en-AU" smtClean="0"/>
              <a:pPr/>
              <a:t>43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Size verification: compare the dimensions of products and the rooms</a:t>
            </a:r>
          </a:p>
          <a:p>
            <a:r>
              <a:rPr lang="en-US" dirty="0" smtClean="0"/>
              <a:t>Illuminance verification</a:t>
            </a:r>
            <a:endParaRPr lang="en-AU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7ECB8-DEB9-4FBE-9FAF-AB880AC24D37}" type="slidenum">
              <a:rPr lang="en-AU" smtClean="0"/>
              <a:pPr/>
              <a:t>45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also provided maximum demand calculation, voltage drop analysis and provided with entire detailed</a:t>
            </a:r>
            <a:r>
              <a:rPr lang="en-US" baseline="0" dirty="0" smtClean="0"/>
              <a:t> drawing.</a:t>
            </a:r>
          </a:p>
          <a:p>
            <a:endParaRPr lang="en-AU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7ECB8-DEB9-4FBE-9FAF-AB880AC24D37}" type="slidenum">
              <a:rPr lang="en-AU" smtClean="0"/>
              <a:pPr/>
              <a:t>48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DD3-A3DE-4171-B6B9-2C0D7784ED72}" type="datetimeFigureOut">
              <a:rPr lang="zh-CN" altLang="en-US" smtClean="0"/>
              <a:pPr/>
              <a:t>2012/6/5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62AB-62DE-46A8-9E3E-AE9FF51313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34149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DD3-A3DE-4171-B6B9-2C0D7784ED72}" type="datetimeFigureOut">
              <a:rPr lang="zh-CN" altLang="en-US" smtClean="0"/>
              <a:pPr/>
              <a:t>2012/6/5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62AB-62DE-46A8-9E3E-AE9FF51313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3815503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DD3-A3DE-4171-B6B9-2C0D7784ED72}" type="datetimeFigureOut">
              <a:rPr lang="zh-CN" altLang="en-US" smtClean="0"/>
              <a:pPr/>
              <a:t>2012/6/5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62AB-62DE-46A8-9E3E-AE9FF51313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58116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DD3-A3DE-4171-B6B9-2C0D7784ED72}" type="datetimeFigureOut">
              <a:rPr lang="zh-CN" altLang="en-US" smtClean="0"/>
              <a:pPr/>
              <a:t>2012/6/5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62AB-62DE-46A8-9E3E-AE9FF51313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47724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DD3-A3DE-4171-B6B9-2C0D7784ED72}" type="datetimeFigureOut">
              <a:rPr lang="zh-CN" altLang="en-US" smtClean="0"/>
              <a:pPr/>
              <a:t>2012/6/5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62AB-62DE-46A8-9E3E-AE9FF51313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35641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DD3-A3DE-4171-B6B9-2C0D7784ED72}" type="datetimeFigureOut">
              <a:rPr lang="zh-CN" altLang="en-US" smtClean="0"/>
              <a:pPr/>
              <a:t>2012/6/5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62AB-62DE-46A8-9E3E-AE9FF51313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52951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DD3-A3DE-4171-B6B9-2C0D7784ED72}" type="datetimeFigureOut">
              <a:rPr lang="zh-CN" altLang="en-US" smtClean="0"/>
              <a:pPr/>
              <a:t>2012/6/5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62AB-62DE-46A8-9E3E-AE9FF51313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9489703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DD3-A3DE-4171-B6B9-2C0D7784ED72}" type="datetimeFigureOut">
              <a:rPr lang="zh-CN" altLang="en-US" smtClean="0"/>
              <a:pPr/>
              <a:t>2012/6/5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62AB-62DE-46A8-9E3E-AE9FF51313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048839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DD3-A3DE-4171-B6B9-2C0D7784ED72}" type="datetimeFigureOut">
              <a:rPr lang="zh-CN" altLang="en-US" smtClean="0"/>
              <a:pPr/>
              <a:t>2012/6/5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62AB-62DE-46A8-9E3E-AE9FF51313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0588752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DD3-A3DE-4171-B6B9-2C0D7784ED72}" type="datetimeFigureOut">
              <a:rPr lang="zh-CN" altLang="en-US" smtClean="0"/>
              <a:pPr/>
              <a:t>2012/6/5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62AB-62DE-46A8-9E3E-AE9FF51313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9076240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DD3-A3DE-4171-B6B9-2C0D7784ED72}" type="datetimeFigureOut">
              <a:rPr lang="zh-CN" altLang="en-US" smtClean="0"/>
              <a:pPr/>
              <a:t>2012/6/5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62AB-62DE-46A8-9E3E-AE9FF51313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4840504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13DD3-A3DE-4171-B6B9-2C0D7784ED72}" type="datetimeFigureOut">
              <a:rPr lang="zh-CN" altLang="en-US" smtClean="0"/>
              <a:pPr/>
              <a:t>2012/6/5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A62AB-62DE-46A8-9E3E-AE9FF51313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8380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incinolet.com/incinoletmanualhi.pdf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3174" y="2500306"/>
            <a:ext cx="4890235" cy="1752600"/>
          </a:xfrm>
        </p:spPr>
        <p:txBody>
          <a:bodyPr/>
          <a:lstStyle/>
          <a:p>
            <a:r>
              <a:rPr lang="en-U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Architectural </a:t>
            </a:r>
            <a:r>
              <a:rPr lang="en-US" altLang="zh-CN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Team</a:t>
            </a:r>
            <a:endParaRPr lang="en-AU" sz="43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1"/>
            <a:ext cx="9144000" cy="686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571480"/>
            <a:ext cx="3343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3" descr="ANU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355003" y="571480"/>
            <a:ext cx="178899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18419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Courses\4221\final\Mars_A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700" y="986972"/>
            <a:ext cx="8369300" cy="489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-457200" y="296069"/>
            <a:ext cx="7137400" cy="830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Flight and Mess Deck Room </a:t>
            </a:r>
          </a:p>
          <a:p>
            <a:r>
              <a:rPr lang="en-US" altLang="zh-CN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Configurations(After Landing)</a:t>
            </a:r>
            <a:endParaRPr lang="zh-CN" alt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椭圆 3"/>
          <p:cNvSpPr/>
          <p:nvPr/>
        </p:nvSpPr>
        <p:spPr>
          <a:xfrm>
            <a:off x="2870200" y="1879600"/>
            <a:ext cx="812800" cy="1028700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60495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hotos\Terminator\Marsdream\table&amp;chai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139" b="41455"/>
          <a:stretch/>
        </p:blipFill>
        <p:spPr bwMode="auto">
          <a:xfrm>
            <a:off x="1127125" y="1257300"/>
            <a:ext cx="7559675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Combined Table and Chairs</a:t>
            </a:r>
            <a:br>
              <a:rPr lang="en-US" altLang="zh-CN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altLang="zh-CN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 Flight Deck</a:t>
            </a:r>
            <a:endParaRPr lang="zh-CN" alt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895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Courses\4221\final\Mars_A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700" y="986972"/>
            <a:ext cx="8369300" cy="489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-457200" y="296069"/>
            <a:ext cx="7137400" cy="830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Flight and Mess Deck Room </a:t>
            </a:r>
          </a:p>
          <a:p>
            <a:r>
              <a:rPr lang="en-US" altLang="zh-CN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Configurations(After Landing)</a:t>
            </a:r>
            <a:endParaRPr lang="zh-CN" alt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椭圆 6"/>
          <p:cNvSpPr/>
          <p:nvPr/>
        </p:nvSpPr>
        <p:spPr>
          <a:xfrm>
            <a:off x="3657600" y="1365250"/>
            <a:ext cx="812800" cy="1028700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80394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Upper Deck Lavatory</a:t>
            </a:r>
          </a:p>
          <a:p>
            <a:pPr lvl="1"/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Required for bathroom needs at night</a:t>
            </a:r>
          </a:p>
          <a:p>
            <a:pPr lvl="1"/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Less than 1m</a:t>
            </a:r>
            <a:r>
              <a:rPr lang="en-US" altLang="zh-CN" baseline="30000" dirty="0" smtClean="0">
                <a:latin typeface="Calibri" pitchFamily="34" charset="0"/>
                <a:cs typeface="Calibri" pitchFamily="34" charset="0"/>
              </a:rPr>
              <a:t>2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 area</a:t>
            </a:r>
          </a:p>
          <a:p>
            <a:pPr lvl="1"/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Fully functioning</a:t>
            </a:r>
          </a:p>
          <a:p>
            <a:pPr lvl="2"/>
            <a:r>
              <a:rPr lang="en-US" altLang="zh-CN" sz="2400" dirty="0" err="1" smtClean="0">
                <a:latin typeface="Calibri" pitchFamily="34" charset="0"/>
                <a:cs typeface="Calibri" pitchFamily="34" charset="0"/>
              </a:rPr>
              <a:t>Incinolet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 incinerating </a:t>
            </a:r>
            <a:br>
              <a:rPr lang="en-US" altLang="zh-CN" dirty="0" smtClean="0">
                <a:latin typeface="Calibri" pitchFamily="34" charset="0"/>
                <a:cs typeface="Calibri" pitchFamily="34" charset="0"/>
              </a:rPr>
            </a:b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toilet</a:t>
            </a:r>
          </a:p>
          <a:p>
            <a:pPr lvl="2"/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Wash basin included</a:t>
            </a:r>
          </a:p>
          <a:p>
            <a:pPr>
              <a:buNone/>
            </a:pPr>
            <a:endParaRPr lang="en-US" altLang="zh-CN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6347" y="2857475"/>
            <a:ext cx="2936890" cy="33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-558800" y="296069"/>
            <a:ext cx="7137400" cy="830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Upper Deck Lavatory</a:t>
            </a:r>
            <a:endParaRPr lang="zh-CN" alt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Courses\4221\final\Mars_A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700" y="986972"/>
            <a:ext cx="8369300" cy="489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-457200" y="296069"/>
            <a:ext cx="7137400" cy="830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Flight and Mess Deck Room </a:t>
            </a:r>
          </a:p>
          <a:p>
            <a:r>
              <a:rPr lang="en-US" altLang="zh-CN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Configurations(After Landing)</a:t>
            </a:r>
            <a:endParaRPr lang="zh-CN" alt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椭圆 6"/>
          <p:cNvSpPr/>
          <p:nvPr/>
        </p:nvSpPr>
        <p:spPr>
          <a:xfrm>
            <a:off x="4552950" y="1219200"/>
            <a:ext cx="1631950" cy="1028700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76109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Kitchen</a:t>
            </a:r>
          </a:p>
          <a:p>
            <a:pPr lvl="1"/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Two big cabinets</a:t>
            </a:r>
          </a:p>
          <a:p>
            <a:pPr lvl="1"/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One small cabinet</a:t>
            </a:r>
          </a:p>
          <a:p>
            <a:pPr lvl="1"/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Sink</a:t>
            </a:r>
          </a:p>
          <a:p>
            <a:pPr lvl="1"/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Refrigerator</a:t>
            </a:r>
          </a:p>
          <a:p>
            <a:pPr lvl="1"/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Portable induction</a:t>
            </a:r>
            <a:br>
              <a:rPr lang="en-US" altLang="zh-CN" dirty="0" smtClean="0">
                <a:latin typeface="Calibri" pitchFamily="34" charset="0"/>
                <a:cs typeface="Calibri" pitchFamily="34" charset="0"/>
              </a:rPr>
            </a:b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cooker and </a:t>
            </a:r>
            <a:br>
              <a:rPr lang="en-US" altLang="zh-CN" dirty="0" smtClean="0">
                <a:latin typeface="Calibri" pitchFamily="34" charset="0"/>
                <a:cs typeface="Calibri" pitchFamily="34" charset="0"/>
              </a:rPr>
            </a:b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microwave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8900" y="419100"/>
            <a:ext cx="8229600" cy="11430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-850900" y="177800"/>
            <a:ext cx="7835900" cy="11136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Kitchen</a:t>
            </a:r>
            <a:endParaRPr lang="zh-CN" alt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6101" y="1785257"/>
            <a:ext cx="3662399" cy="387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Courses\4221\final\Mars_A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700" y="986972"/>
            <a:ext cx="8369300" cy="489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-457200" y="296069"/>
            <a:ext cx="7137400" cy="830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Flight and Mess Deck Room </a:t>
            </a:r>
          </a:p>
          <a:p>
            <a:r>
              <a:rPr lang="en-US" altLang="zh-CN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Configurations(After Landing)</a:t>
            </a:r>
            <a:endParaRPr lang="zh-CN" alt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椭圆 6"/>
          <p:cNvSpPr/>
          <p:nvPr/>
        </p:nvSpPr>
        <p:spPr>
          <a:xfrm>
            <a:off x="6045200" y="1126330"/>
            <a:ext cx="1587500" cy="1134269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06345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Fireproof </a:t>
            </a:r>
          </a:p>
          <a:p>
            <a:pPr lvl="2"/>
            <a:r>
              <a:rPr lang="en-US" sz="2000" dirty="0" smtClean="0">
                <a:latin typeface="Calibri" pitchFamily="34" charset="0"/>
                <a:cs typeface="Calibri" pitchFamily="34" charset="0"/>
              </a:rPr>
              <a:t>Material: HPL(Lower Deck) and chemically treated nylon(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Upper Deck)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n-US" sz="2000" dirty="0" smtClean="0">
                <a:latin typeface="Calibri" pitchFamily="34" charset="0"/>
                <a:cs typeface="Calibri" pitchFamily="34" charset="0"/>
              </a:rPr>
              <a:t>Spiral staircase for saving space</a:t>
            </a:r>
          </a:p>
          <a:p>
            <a:pPr lvl="2"/>
            <a:r>
              <a:rPr lang="en-US" sz="2000" dirty="0" smtClean="0">
                <a:latin typeface="Calibri" pitchFamily="34" charset="0"/>
                <a:cs typeface="Calibri" pitchFamily="34" charset="0"/>
              </a:rPr>
              <a:t>Specification:</a:t>
            </a:r>
          </a:p>
          <a:p>
            <a:pPr lvl="3"/>
            <a:r>
              <a:rPr lang="en-US" sz="1800" dirty="0" smtClean="0">
                <a:latin typeface="Calibri" pitchFamily="34" charset="0"/>
                <a:cs typeface="Calibri" pitchFamily="34" charset="0"/>
              </a:rPr>
              <a:t>270° turning angle, 11 treads, 700mm radius</a:t>
            </a:r>
          </a:p>
          <a:p>
            <a:pPr lvl="3"/>
            <a:r>
              <a:rPr lang="en-US" sz="1800" dirty="0" smtClean="0">
                <a:latin typeface="Calibri" pitchFamily="34" charset="0"/>
                <a:cs typeface="Calibri" pitchFamily="34" charset="0"/>
              </a:rPr>
              <a:t>Sliding lid design (bottom right)</a:t>
            </a:r>
          </a:p>
        </p:txBody>
      </p:sp>
      <p:pic>
        <p:nvPicPr>
          <p:cNvPr id="6" name="Picture 5" descr="Mars_A005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81" t="25163" r="13600" b="27596"/>
          <a:stretch/>
        </p:blipFill>
        <p:spPr>
          <a:xfrm>
            <a:off x="5005763" y="4201515"/>
            <a:ext cx="2192229" cy="1753875"/>
          </a:xfrm>
          <a:prstGeom prst="rect">
            <a:avLst/>
          </a:prstGeom>
        </p:spPr>
      </p:pic>
      <p:pic>
        <p:nvPicPr>
          <p:cNvPr id="7" name="Picture 6" descr="Mars_A00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09" t="31336" r="5537" b="7182"/>
          <a:stretch/>
        </p:blipFill>
        <p:spPr>
          <a:xfrm>
            <a:off x="2161998" y="4124407"/>
            <a:ext cx="1834558" cy="1908093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487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Staircase Design</a:t>
            </a:r>
            <a:endParaRPr lang="zh-CN" alt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Courses\4221\final\Mars_A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700" y="986972"/>
            <a:ext cx="8369300" cy="489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-457200" y="296069"/>
            <a:ext cx="7137400" cy="830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Flight and Mess Deck Room </a:t>
            </a:r>
          </a:p>
          <a:p>
            <a:r>
              <a:rPr lang="en-US" altLang="zh-CN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Configurations(After Landing)</a:t>
            </a:r>
            <a:endParaRPr lang="zh-CN" alt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椭圆 6"/>
          <p:cNvSpPr/>
          <p:nvPr/>
        </p:nvSpPr>
        <p:spPr>
          <a:xfrm>
            <a:off x="6769100" y="2273300"/>
            <a:ext cx="965200" cy="1028700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81449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\Courses\4221\final\mechanis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294"/>
          <a:stretch/>
        </p:blipFill>
        <p:spPr bwMode="auto">
          <a:xfrm>
            <a:off x="1524508" y="1879600"/>
            <a:ext cx="6885542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Folding Tables, Moving Shelf and Side Storage Design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57200" y="274638"/>
            <a:ext cx="487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Moving Facilities and Folding Tables Design</a:t>
            </a:r>
            <a:endParaRPr lang="zh-CN" alt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0795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Outline</a:t>
            </a:r>
            <a:endParaRPr lang="en-A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49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Background and Motivation</a:t>
            </a:r>
          </a:p>
          <a:p>
            <a:r>
              <a:rPr lang="en-US" dirty="0" smtClean="0"/>
              <a:t>Scope of Project</a:t>
            </a:r>
          </a:p>
          <a:p>
            <a:r>
              <a:rPr lang="en-US" dirty="0" smtClean="0"/>
              <a:t>Architectural and Safety System Design</a:t>
            </a:r>
          </a:p>
          <a:p>
            <a:r>
              <a:rPr lang="en-US" dirty="0" smtClean="0"/>
              <a:t>Communication System Design</a:t>
            </a:r>
          </a:p>
          <a:p>
            <a:r>
              <a:rPr lang="en-US" dirty="0" smtClean="0"/>
              <a:t>Power System Design</a:t>
            </a:r>
          </a:p>
          <a:p>
            <a:r>
              <a:rPr lang="en-US" dirty="0" smtClean="0"/>
              <a:t>Future Work and Conclusion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251374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5678" y="3022600"/>
            <a:ext cx="528451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Folding Tables and Side Storage</a:t>
            </a:r>
          </a:p>
          <a:p>
            <a:pPr lvl="1"/>
            <a:r>
              <a:rPr lang="en-AU" altLang="zh-CN" sz="2400" dirty="0" smtClean="0">
                <a:latin typeface="Calibri" pitchFamily="34" charset="0"/>
                <a:cs typeface="Calibri" pitchFamily="34" charset="0"/>
              </a:rPr>
              <a:t>Multiple function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s: dining, studying, working and conference</a:t>
            </a:r>
          </a:p>
          <a:p>
            <a:pPr lvl="1"/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Size: 4.76m</a:t>
            </a:r>
            <a:r>
              <a:rPr lang="en-US" altLang="zh-CN" sz="2400" baseline="30000" dirty="0">
                <a:latin typeface="Calibri" pitchFamily="34" charset="0"/>
                <a:cs typeface="Calibri" pitchFamily="34" charset="0"/>
              </a:rPr>
              <a:t>3</a:t>
            </a:r>
            <a:endParaRPr lang="en-US" altLang="zh-CN" sz="24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Strong, light, extendable and detachable</a:t>
            </a:r>
          </a:p>
          <a:p>
            <a:pPr lvl="1"/>
            <a:endParaRPr lang="en-US" altLang="zh-CN" sz="2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altLang="zh-CN" sz="2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标题 1"/>
          <p:cNvSpPr txBox="1">
            <a:spLocks noGrp="1"/>
          </p:cNvSpPr>
          <p:nvPr>
            <p:ph type="title"/>
          </p:nvPr>
        </p:nvSpPr>
        <p:spPr>
          <a:xfrm>
            <a:off x="728928" y="274638"/>
            <a:ext cx="3365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Side Storage Design</a:t>
            </a:r>
            <a:endParaRPr lang="zh-CN" alt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12900" y="1189038"/>
            <a:ext cx="6629400" cy="2379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 &amp; Communication System</a:t>
            </a:r>
          </a:p>
        </p:txBody>
      </p:sp>
    </p:spTree>
    <p:extLst>
      <p:ext uri="{BB962C8B-B14F-4D97-AF65-F5344CB8AC3E}">
        <p14:creationId xmlns:p14="http://schemas.microsoft.com/office/powerpoint/2010/main" xmlns="" val="3639928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9EC9-11DC-458A-B54E-FEBE036CE571}" type="slidenum">
              <a:rPr lang="en-AU"/>
              <a:pPr/>
              <a:t>22</a:t>
            </a:fld>
            <a:endParaRPr lang="en-AU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668338"/>
            <a:ext cx="4851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 &amp; Communication System Requirements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dirty="0" smtClean="0"/>
              <a:t>Fast Internet access and communication </a:t>
            </a:r>
          </a:p>
          <a:p>
            <a:endParaRPr lang="en-US" dirty="0" smtClean="0"/>
          </a:p>
          <a:p>
            <a:r>
              <a:rPr lang="en-US" dirty="0" smtClean="0"/>
              <a:t>Outdoor Communication </a:t>
            </a:r>
          </a:p>
          <a:p>
            <a:endParaRPr lang="en-US" dirty="0" smtClean="0"/>
          </a:p>
          <a:p>
            <a:r>
              <a:rPr lang="en-US" dirty="0" smtClean="0"/>
              <a:t>Data Exchange and Backup </a:t>
            </a:r>
          </a:p>
        </p:txBody>
      </p:sp>
    </p:spTree>
    <p:extLst>
      <p:ext uri="{BB962C8B-B14F-4D97-AF65-F5344CB8AC3E}">
        <p14:creationId xmlns:p14="http://schemas.microsoft.com/office/powerpoint/2010/main" xmlns="" val="173748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8B02-90D7-4355-98A3-2E2B36929772}" type="slidenum">
              <a:rPr lang="en-AU" smtClean="0"/>
              <a:pPr/>
              <a:t>23</a:t>
            </a:fld>
            <a:endParaRPr lang="en-A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298574"/>
            <a:ext cx="7460604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17500" y="773113"/>
            <a:ext cx="8229600" cy="1143000"/>
          </a:xfrm>
        </p:spPr>
        <p:txBody>
          <a:bodyPr/>
          <a:lstStyle/>
          <a:p>
            <a:pPr algn="ctr"/>
            <a:r>
              <a:rPr lang="en-US" altLang="zh-CN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Communication And IT</a:t>
            </a:r>
            <a:endParaRPr lang="zh-CN" alt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5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0800" y="1229287"/>
            <a:ext cx="2646716" cy="439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85953" y="5366130"/>
            <a:ext cx="1858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NETGEAR N900 Router</a:t>
            </a:r>
            <a:endParaRPr lang="zh-CN" alt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4744" y="998455"/>
            <a:ext cx="3141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Wireless and </a:t>
            </a:r>
            <a:r>
              <a:rPr lang="en-US" altLang="zh-CN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Femtocell</a:t>
            </a:r>
            <a:endParaRPr lang="zh-CN" alt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http://infracom-france.com/blog2/wp-content/uploads/2010/06/wimax_femto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302" y="1661891"/>
            <a:ext cx="5665498" cy="396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914400" y="1410626"/>
            <a:ext cx="8229600" cy="4525963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6046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756096" y="868933"/>
            <a:ext cx="8928992" cy="791617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Indoor Wireless Communication System— 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Location Specification</a:t>
            </a:r>
            <a:endParaRPr lang="en-A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8B02-90D7-4355-98A3-2E2B36929772}" type="slidenum">
              <a:rPr lang="en-AU" smtClean="0"/>
              <a:pPr/>
              <a:t>25</a:t>
            </a:fld>
            <a:endParaRPr lang="en-A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内容占位符 5"/>
              <p:cNvSpPr>
                <a:spLocks noGrp="1"/>
              </p:cNvSpPr>
              <p:nvPr>
                <p:ph idx="1"/>
              </p:nvPr>
            </p:nvSpPr>
            <p:spPr>
              <a:xfrm>
                <a:off x="607244" y="1887439"/>
                <a:ext cx="8229600" cy="4824536"/>
              </a:xfrm>
            </p:spPr>
            <p:txBody>
              <a:bodyPr/>
              <a:lstStyle/>
              <a:p>
                <a:r>
                  <a:rPr lang="en-AU" sz="2400" dirty="0" smtClean="0"/>
                  <a:t>Requirement: </a:t>
                </a:r>
              </a:p>
              <a:p>
                <a:pPr lvl="1"/>
                <a:r>
                  <a:rPr lang="en-AU" sz="2000" dirty="0" smtClean="0"/>
                  <a:t>Full Wireless Signal Coverage</a:t>
                </a:r>
              </a:p>
              <a:p>
                <a:pPr lvl="1"/>
                <a:r>
                  <a:rPr lang="en-AU" sz="2000" dirty="0" smtClean="0"/>
                  <a:t>Signal to Interference plus Noise Ratio (SINR)</a:t>
                </a:r>
              </a:p>
              <a:p>
                <a:pPr lvl="2"/>
                <a:r>
                  <a:rPr lang="en-AU" sz="1800" dirty="0" smtClean="0"/>
                  <a:t>Desirable Value: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/>
                      </a:rPr>
                      <m:t>≥40 </m:t>
                    </m:r>
                  </m:oMath>
                </a14:m>
                <a:r>
                  <a:rPr lang="en-AU" sz="1800" dirty="0" smtClean="0"/>
                  <a:t>dB	</a:t>
                </a:r>
              </a:p>
              <a:p>
                <a:pPr lvl="2"/>
                <a:endParaRPr lang="en-AU" sz="1800" dirty="0" smtClean="0"/>
              </a:p>
              <a:p>
                <a:pPr marL="457200"/>
                <a:r>
                  <a:rPr lang="en-AU" sz="2400" dirty="0" smtClean="0"/>
                  <a:t>Design Methodology</a:t>
                </a:r>
              </a:p>
              <a:p>
                <a:pPr marL="857250" lvl="1"/>
                <a:r>
                  <a:rPr lang="en-AU" sz="2000" dirty="0" smtClean="0"/>
                  <a:t>Major considerations: Path loss, Wall loss …</a:t>
                </a:r>
              </a:p>
              <a:p>
                <a:pPr marL="857250" lvl="1"/>
                <a:endParaRPr lang="en-AU" sz="2000" dirty="0" smtClean="0"/>
              </a:p>
              <a:p>
                <a:pPr marL="857250" lvl="1"/>
                <a:r>
                  <a:rPr lang="en-AU" sz="2000" dirty="0" smtClean="0"/>
                  <a:t>Simulation Technique: MATLAB ‘Heat Map’</a:t>
                </a:r>
              </a:p>
            </p:txBody>
          </p:sp>
        </mc:Choice>
        <mc:Fallback>
          <p:sp>
            <p:nvSpPr>
              <p:cNvPr id="6" name="内容占位符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7244" y="1887439"/>
                <a:ext cx="8229600" cy="4824536"/>
              </a:xfrm>
              <a:blipFill rotWithShape="1">
                <a:blip r:embed="rId2"/>
                <a:stretch>
                  <a:fillRect l="-1037" t="-10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86439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71"/>
          <a:stretch/>
        </p:blipFill>
        <p:spPr bwMode="auto">
          <a:xfrm>
            <a:off x="683568" y="1844824"/>
            <a:ext cx="7848872" cy="3312368"/>
          </a:xfrm>
          <a:prstGeom prst="rect">
            <a:avLst/>
          </a:prstGeom>
          <a:noFill/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8B02-90D7-4355-98A3-2E2B36929772}" type="slidenum">
              <a:rPr lang="en-AU" smtClean="0"/>
              <a:pPr/>
              <a:t>26</a:t>
            </a:fld>
            <a:endParaRPr lang="en-AU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-844996" y="806450"/>
            <a:ext cx="8928992" cy="1007641"/>
          </a:xfrm>
        </p:spPr>
        <p:txBody>
          <a:bodyPr/>
          <a:lstStyle/>
          <a:p>
            <a:r>
              <a:rPr lang="en-A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Heat Map Simulation Result for </a:t>
            </a:r>
            <a:br>
              <a:rPr lang="en-A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A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Optimal Location Selection—Lower Floor</a:t>
            </a:r>
            <a:endParaRPr lang="en-A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544522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Ensures Acceptable Wireless Signals for Whole Floor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Provides Desirable Wireless Signal for Work Area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666061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8B02-90D7-4355-98A3-2E2B36929772}" type="slidenum">
              <a:rPr lang="en-AU" smtClean="0"/>
              <a:pPr/>
              <a:t>27</a:t>
            </a:fld>
            <a:endParaRPr lang="en-A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45816"/>
            <a:ext cx="784887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-857696" y="765175"/>
            <a:ext cx="8928992" cy="1007641"/>
          </a:xfrm>
        </p:spPr>
        <p:txBody>
          <a:bodyPr/>
          <a:lstStyle/>
          <a:p>
            <a:r>
              <a:rPr lang="en-A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Heat Map Simulation Result for </a:t>
            </a:r>
            <a:br>
              <a:rPr lang="en-A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A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Optimal Location Selection—Upper Floor</a:t>
            </a:r>
            <a:endParaRPr lang="en-A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5306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Ensures Acceptable Wireless Signals for Whole Floor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Provides Desirable Wireless Signal in Most Areas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4001413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178667" y="164108"/>
            <a:ext cx="8229600" cy="1143000"/>
          </a:xfrm>
        </p:spPr>
        <p:txBody>
          <a:bodyPr/>
          <a:lstStyle/>
          <a:p>
            <a:pPr algn="ctr"/>
            <a:r>
              <a:rPr lang="en-US" altLang="zh-CN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Satellite Phone </a:t>
            </a:r>
            <a:endParaRPr lang="zh-CN" alt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63160399"/>
              </p:ext>
            </p:extLst>
          </p:nvPr>
        </p:nvGraphicFramePr>
        <p:xfrm>
          <a:off x="4068924" y="2273300"/>
          <a:ext cx="4968552" cy="2451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0364"/>
                <a:gridCol w="3138188"/>
              </a:tblGrid>
              <a:tr h="450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2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Inmarsat </a:t>
                      </a:r>
                      <a:r>
                        <a:rPr lang="en-US" sz="1200" kern="100" dirty="0" err="1">
                          <a:effectLst/>
                        </a:rPr>
                        <a:t>IsatPhone</a:t>
                      </a:r>
                      <a:r>
                        <a:rPr lang="en-US" sz="1200" kern="100" dirty="0">
                          <a:effectLst/>
                        </a:rPr>
                        <a:t> Pro</a:t>
                      </a:r>
                      <a:endParaRPr lang="zh-CN" sz="12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00">
                          <a:effectLst/>
                        </a:rPr>
                        <a:t>Coverage</a:t>
                      </a:r>
                      <a:endParaRPr lang="zh-CN" sz="12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00">
                          <a:effectLst/>
                        </a:rPr>
                        <a:t>Global</a:t>
                      </a:r>
                      <a:endParaRPr lang="zh-CN" sz="12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00">
                          <a:effectLst/>
                        </a:rPr>
                        <a:t>Size (L x W x D)</a:t>
                      </a:r>
                      <a:endParaRPr lang="zh-CN" sz="12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00">
                          <a:effectLst/>
                        </a:rPr>
                        <a:t>170 x 54 x 39mm</a:t>
                      </a:r>
                      <a:endParaRPr lang="zh-CN" sz="12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00">
                          <a:effectLst/>
                        </a:rPr>
                        <a:t>Weight</a:t>
                      </a:r>
                      <a:endParaRPr lang="zh-CN" sz="12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00">
                          <a:effectLst/>
                        </a:rPr>
                        <a:t>279g</a:t>
                      </a:r>
                      <a:endParaRPr lang="zh-CN" sz="12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00">
                          <a:effectLst/>
                        </a:rPr>
                        <a:t>Talking time</a:t>
                      </a:r>
                      <a:endParaRPr lang="zh-CN" sz="12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00">
                          <a:effectLst/>
                        </a:rPr>
                        <a:t>Up to 8 hours</a:t>
                      </a:r>
                      <a:endParaRPr lang="zh-CN" sz="12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00">
                          <a:effectLst/>
                        </a:rPr>
                        <a:t>Standby time</a:t>
                      </a:r>
                      <a:endParaRPr lang="zh-CN" sz="1200" kern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Up to 100 hours</a:t>
                      </a:r>
                      <a:endParaRPr lang="zh-CN" sz="12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8B02-90D7-4355-98A3-2E2B36929772}" type="slidenum">
              <a:rPr lang="en-AU" smtClean="0"/>
              <a:pPr/>
              <a:t>28</a:t>
            </a:fld>
            <a:endParaRPr lang="en-AU"/>
          </a:p>
        </p:txBody>
      </p:sp>
      <p:pic>
        <p:nvPicPr>
          <p:cNvPr id="2050" name="Picture 2" descr="http://www.gmpcs-us.com/multimedia/gmpcs/images/inmarsat/isatphone%20pro/ISAT-TOGO-K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633" y="1307108"/>
            <a:ext cx="3048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1848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613" y="747710"/>
            <a:ext cx="8229600" cy="1143000"/>
          </a:xfrm>
        </p:spPr>
        <p:txBody>
          <a:bodyPr/>
          <a:lstStyle/>
          <a:p>
            <a:pPr algn="ctr"/>
            <a:r>
              <a:rPr lang="en-US" altLang="zh-CN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Data Management and Backup</a:t>
            </a:r>
            <a:endParaRPr lang="zh-CN" alt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8B02-90D7-4355-98A3-2E2B36929772}" type="slidenum">
              <a:rPr lang="en-AU" smtClean="0"/>
              <a:pPr/>
              <a:t>29</a:t>
            </a:fld>
            <a:endParaRPr lang="en-A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8572" y="1565272"/>
            <a:ext cx="5853483" cy="419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8113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900" y="8461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Background and Motivation</a:t>
            </a:r>
            <a:endParaRPr lang="en-A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1538" y="2000240"/>
            <a:ext cx="7858180" cy="4000528"/>
          </a:xfrm>
        </p:spPr>
        <p:txBody>
          <a:bodyPr>
            <a:normAutofit/>
          </a:bodyPr>
          <a:lstStyle/>
          <a:p>
            <a:r>
              <a:rPr lang="en-AU" dirty="0" smtClean="0"/>
              <a:t>Mars-Oz is a R&amp;D project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Earth based </a:t>
            </a:r>
            <a:r>
              <a:rPr lang="en-AU" dirty="0" smtClean="0"/>
              <a:t>habitat (Arkaroola SA)</a:t>
            </a:r>
          </a:p>
          <a:p>
            <a:r>
              <a:rPr lang="en-AU" dirty="0" smtClean="0"/>
              <a:t>Simulating </a:t>
            </a:r>
            <a:r>
              <a:rPr lang="en-AU" dirty="0" smtClean="0">
                <a:solidFill>
                  <a:srgbClr val="FF0000"/>
                </a:solidFill>
              </a:rPr>
              <a:t>functionality </a:t>
            </a:r>
            <a:r>
              <a:rPr lang="en-AU" dirty="0" smtClean="0"/>
              <a:t>(people and facility)</a:t>
            </a:r>
          </a:p>
          <a:p>
            <a:r>
              <a:rPr lang="en-AU" dirty="0" smtClean="0"/>
              <a:t>8 crew members</a:t>
            </a:r>
          </a:p>
          <a:p>
            <a:r>
              <a:rPr lang="en-US" dirty="0" smtClean="0"/>
              <a:t>Waste management, Cabin structure, Power designed by Martian Designs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713376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846138"/>
            <a:ext cx="8229600" cy="1143000"/>
          </a:xfrm>
        </p:spPr>
        <p:txBody>
          <a:bodyPr/>
          <a:lstStyle/>
          <a:p>
            <a:r>
              <a:rPr lang="en-A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TYBT RS2000 Storage System</a:t>
            </a:r>
            <a:endParaRPr lang="en-A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8B02-90D7-4355-98A3-2E2B36929772}" type="slidenum">
              <a:rPr lang="en-AU" smtClean="0"/>
              <a:pPr/>
              <a:t>30</a:t>
            </a:fld>
            <a:endParaRPr lang="en-AU"/>
          </a:p>
        </p:txBody>
      </p:sp>
      <p:pic>
        <p:nvPicPr>
          <p:cNvPr id="5" name="内容占位符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76872"/>
            <a:ext cx="1524000" cy="2971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9511042"/>
              </p:ext>
            </p:extLst>
          </p:nvPr>
        </p:nvGraphicFramePr>
        <p:xfrm>
          <a:off x="768152" y="1996902"/>
          <a:ext cx="6059542" cy="34106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9771"/>
                <a:gridCol w="3029771"/>
              </a:tblGrid>
              <a:tr h="367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Width</a:t>
                      </a:r>
                      <a:endParaRPr lang="zh-CN" sz="12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19in/48.3cm</a:t>
                      </a:r>
                      <a:endParaRPr lang="zh-CN" sz="12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3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Height</a:t>
                      </a:r>
                      <a:endParaRPr lang="zh-CN" sz="120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31in/79cm</a:t>
                      </a:r>
                      <a:endParaRPr lang="zh-CN" sz="12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3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Depth</a:t>
                      </a:r>
                      <a:endParaRPr lang="zh-CN" sz="120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33in/84cm</a:t>
                      </a:r>
                      <a:endParaRPr lang="zh-CN" sz="12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3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Weight</a:t>
                      </a:r>
                      <a:endParaRPr lang="zh-CN" sz="120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400lbs/181kg</a:t>
                      </a:r>
                      <a:endParaRPr lang="zh-CN" sz="12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3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Maximum Capacity</a:t>
                      </a:r>
                      <a:endParaRPr lang="zh-CN" sz="120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100TB (8 </a:t>
                      </a:r>
                      <a:r>
                        <a:rPr lang="en-AU" sz="1200" dirty="0" err="1">
                          <a:effectLst/>
                        </a:rPr>
                        <a:t>TeraStack</a:t>
                      </a:r>
                      <a:r>
                        <a:rPr lang="en-AU" sz="1200" dirty="0">
                          <a:effectLst/>
                        </a:rPr>
                        <a:t>)</a:t>
                      </a:r>
                      <a:endParaRPr lang="zh-CN" sz="12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3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Burners</a:t>
                      </a:r>
                      <a:endParaRPr lang="zh-CN" sz="120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6 to 14 Dual layer Blu-ray</a:t>
                      </a:r>
                      <a:endParaRPr lang="zh-CN" sz="12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86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Operating Environment</a:t>
                      </a:r>
                      <a:endParaRPr lang="zh-CN" sz="120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Temperature 10-35 C Humidity 20-80%</a:t>
                      </a:r>
                      <a:endParaRPr lang="zh-CN" sz="12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3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Power Usage</a:t>
                      </a:r>
                      <a:endParaRPr lang="zh-CN" sz="120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425W</a:t>
                      </a:r>
                      <a:endParaRPr lang="zh-CN" sz="12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3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Heat Generation</a:t>
                      </a:r>
                      <a:endParaRPr lang="zh-CN" sz="120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2047 BTU per hour</a:t>
                      </a:r>
                      <a:endParaRPr lang="zh-CN" sz="12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3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Robotic Sensor Type</a:t>
                      </a:r>
                      <a:endParaRPr lang="zh-CN" sz="12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Class 2 Laser</a:t>
                      </a:r>
                      <a:endParaRPr lang="zh-CN" sz="12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3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zh-CN" sz="12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COST</a:t>
                      </a:r>
                      <a:endParaRPr lang="zh-CN" sz="12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zh-CN" sz="12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2000 AUD</a:t>
                      </a:r>
                      <a:endParaRPr lang="zh-CN" sz="12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025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13619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Central Control System </a:t>
            </a:r>
            <a:endParaRPr lang="zh-CN" alt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44152630"/>
              </p:ext>
            </p:extLst>
          </p:nvPr>
        </p:nvGraphicFramePr>
        <p:xfrm>
          <a:off x="611560" y="2060848"/>
          <a:ext cx="4403358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1679"/>
                <a:gridCol w="2201679"/>
              </a:tblGrid>
              <a:tr h="135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Operating System</a:t>
                      </a:r>
                      <a:endParaRPr lang="zh-CN" sz="1200" dirty="0">
                        <a:solidFill>
                          <a:srgbClr val="31849B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Microsoft Windows Server 2008</a:t>
                      </a:r>
                      <a:endParaRPr lang="zh-CN" sz="1200" dirty="0">
                        <a:solidFill>
                          <a:srgbClr val="31849B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2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Processor</a:t>
                      </a:r>
                      <a:endParaRPr lang="zh-CN" sz="1200">
                        <a:solidFill>
                          <a:srgbClr val="31849B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Dual AMD Operon 2214HE 2.0GHz Quad-core</a:t>
                      </a:r>
                      <a:endParaRPr lang="zh-CN" sz="1200">
                        <a:solidFill>
                          <a:srgbClr val="31849B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2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Memory</a:t>
                      </a:r>
                      <a:endParaRPr lang="zh-CN" sz="1200">
                        <a:solidFill>
                          <a:srgbClr val="31849B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Optional 16GB DDR2 667MHz ECC RAM</a:t>
                      </a:r>
                      <a:endParaRPr lang="zh-CN" sz="1200">
                        <a:solidFill>
                          <a:srgbClr val="31849B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5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RAID Controller</a:t>
                      </a:r>
                      <a:endParaRPr lang="zh-CN" sz="1200">
                        <a:solidFill>
                          <a:srgbClr val="31849B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Areca ARC-1680-ix</a:t>
                      </a:r>
                      <a:endParaRPr lang="zh-CN" sz="1200">
                        <a:solidFill>
                          <a:srgbClr val="31849B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Network Interface</a:t>
                      </a:r>
                      <a:endParaRPr lang="zh-CN" sz="1200">
                        <a:solidFill>
                          <a:srgbClr val="31849B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Gigabit Ethernet, Fibre compatible with expansion card (10GigE, FC optional)</a:t>
                      </a:r>
                      <a:endParaRPr lang="zh-CN" sz="1200">
                        <a:solidFill>
                          <a:srgbClr val="31849B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2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PCI Expansion</a:t>
                      </a:r>
                      <a:endParaRPr lang="zh-CN" sz="1200">
                        <a:solidFill>
                          <a:srgbClr val="31849B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PCI, PCI-X, or PCIe x16, SCSI compatible</a:t>
                      </a:r>
                      <a:endParaRPr lang="zh-CN" sz="1200">
                        <a:solidFill>
                          <a:srgbClr val="31849B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5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zh-CN" sz="1200">
                        <a:solidFill>
                          <a:srgbClr val="31849B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zh-CN" sz="1200" dirty="0">
                        <a:solidFill>
                          <a:srgbClr val="31849B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8B02-90D7-4355-98A3-2E2B36929772}" type="slidenum">
              <a:rPr lang="en-AU" smtClean="0"/>
              <a:pPr/>
              <a:t>31</a:t>
            </a:fld>
            <a:endParaRPr lang="en-AU"/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xmlns="" val="1166445409"/>
              </p:ext>
            </p:extLst>
          </p:nvPr>
        </p:nvGraphicFramePr>
        <p:xfrm>
          <a:off x="5292080" y="2060848"/>
          <a:ext cx="331236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26954" y="1921618"/>
            <a:ext cx="894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 smtClean="0"/>
              <a:t>ms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4139673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354608"/>
            <a:ext cx="8229600" cy="1143000"/>
          </a:xfrm>
        </p:spPr>
        <p:txBody>
          <a:bodyPr/>
          <a:lstStyle/>
          <a:p>
            <a:pPr lvl="3"/>
            <a:r>
              <a:rPr lang="en-AU" altLang="zh-CN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Uninterruptible Power Supply (UPS)</a:t>
            </a:r>
            <a:r>
              <a:rPr lang="zh-CN" altLang="zh-CN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zh-CN" altLang="zh-CN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zh-CN" alt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8B02-90D7-4355-98A3-2E2B36929772}" type="slidenum">
              <a:rPr lang="en-AU" smtClean="0"/>
              <a:pPr/>
              <a:t>32</a:t>
            </a:fld>
            <a:endParaRPr lang="en-AU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5288777"/>
              </p:ext>
            </p:extLst>
          </p:nvPr>
        </p:nvGraphicFramePr>
        <p:xfrm>
          <a:off x="6049764" y="1115084"/>
          <a:ext cx="2637036" cy="4968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8518"/>
                <a:gridCol w="1318518"/>
              </a:tblGrid>
              <a:tr h="7171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Output Power Capacity</a:t>
                      </a:r>
                      <a:endParaRPr lang="zh-CN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zh-CN" sz="12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360 Watts / 500 VA</a:t>
                      </a:r>
                      <a:endParaRPr lang="zh-CN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zh-CN" sz="12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14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Max Configurable Power</a:t>
                      </a:r>
                      <a:endParaRPr lang="zh-CN" sz="12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Output Voltage Distortion</a:t>
                      </a:r>
                      <a:endParaRPr lang="zh-CN" sz="12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Output Frequency (sync to mains)</a:t>
                      </a:r>
                      <a:endParaRPr lang="zh-CN" sz="120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360 Watts / 500 VA</a:t>
                      </a:r>
                      <a:endParaRPr lang="zh-CN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Less than 5% at full load</a:t>
                      </a:r>
                      <a:endParaRPr lang="zh-CN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47 - 53 Hz for 50 Hz nominal,57 - 63 Hz for 60 Hz nominal</a:t>
                      </a:r>
                      <a:endParaRPr lang="zh-CN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zh-CN" sz="12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6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Nominal Output Voltage</a:t>
                      </a:r>
                      <a:endParaRPr lang="zh-CN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Waveform Type</a:t>
                      </a:r>
                      <a:endParaRPr lang="zh-CN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Height</a:t>
                      </a:r>
                      <a:endParaRPr lang="zh-CN" sz="12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100V</a:t>
                      </a:r>
                      <a:endParaRPr lang="zh-CN" sz="12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Sine wave</a:t>
                      </a:r>
                      <a:endParaRPr lang="zh-CN" sz="12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162.00 mm</a:t>
                      </a:r>
                      <a:endParaRPr lang="zh-CN" sz="120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9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Width</a:t>
                      </a:r>
                      <a:endParaRPr lang="zh-CN" sz="120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140.00 mm</a:t>
                      </a:r>
                      <a:endParaRPr lang="zh-CN" sz="120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9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Depth</a:t>
                      </a:r>
                      <a:endParaRPr lang="zh-CN" sz="120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358.00 mm</a:t>
                      </a:r>
                      <a:endParaRPr lang="zh-CN" sz="12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9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Net Weight</a:t>
                      </a:r>
                      <a:endParaRPr lang="zh-CN" sz="120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12.50 KG</a:t>
                      </a:r>
                      <a:endParaRPr lang="zh-CN" sz="12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9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zh-CN" sz="12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COST </a:t>
                      </a:r>
                      <a:endParaRPr lang="zh-CN" sz="12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zh-CN" sz="120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587 AUD</a:t>
                      </a:r>
                      <a:endParaRPr lang="zh-CN" sz="12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115084"/>
            <a:ext cx="3725540" cy="3545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内容占位符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294" y="4114800"/>
            <a:ext cx="1765300" cy="1701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46108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pPr lvl="8"/>
            <a:r>
              <a:rPr lang="en-AU" dirty="0" smtClean="0"/>
              <a:t>From 254kWh to 64kWh</a:t>
            </a:r>
            <a:endParaRPr lang="en-AU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71572" y="2232008"/>
            <a:ext cx="7572428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296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43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Power System Design</a:t>
            </a:r>
            <a:endParaRPr kumimoji="0" lang="en-AU" sz="3200" b="1" i="0" u="none" strike="noStrike" kern="120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975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495300" y="642938"/>
            <a:ext cx="8229600" cy="11430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Air-Con System</a:t>
            </a:r>
            <a:endParaRPr lang="en-A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1811338"/>
            <a:ext cx="8229600" cy="4525963"/>
          </a:xfrm>
        </p:spPr>
        <p:txBody>
          <a:bodyPr/>
          <a:lstStyle/>
          <a:p>
            <a:r>
              <a:rPr lang="en-AU" dirty="0" smtClean="0"/>
              <a:t>Indoor temperature should be 20°C to 25°C during the normal operation.</a:t>
            </a:r>
          </a:p>
          <a:p>
            <a:r>
              <a:rPr lang="en-AU" dirty="0" smtClean="0"/>
              <a:t>Indoor temperature should not be higher than 40°C in standby mode.</a:t>
            </a:r>
          </a:p>
          <a:p>
            <a:r>
              <a:rPr lang="en-AU" dirty="0" smtClean="0"/>
              <a:t>Energy consumption is limited up to 14kWh per day.</a:t>
            </a:r>
          </a:p>
        </p:txBody>
      </p:sp>
    </p:spTree>
    <p:extLst>
      <p:ext uri="{BB962C8B-B14F-4D97-AF65-F5344CB8AC3E}">
        <p14:creationId xmlns:p14="http://schemas.microsoft.com/office/powerpoint/2010/main" xmlns="" val="262487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444500" y="457200"/>
            <a:ext cx="8229600" cy="11430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System components</a:t>
            </a:r>
            <a:endParaRPr lang="en-A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54100" y="1600200"/>
            <a:ext cx="8229600" cy="4525963"/>
          </a:xfrm>
        </p:spPr>
        <p:txBody>
          <a:bodyPr/>
          <a:lstStyle/>
          <a:p>
            <a:r>
              <a:rPr lang="en-AU" dirty="0" smtClean="0"/>
              <a:t>Condenser </a:t>
            </a:r>
          </a:p>
          <a:p>
            <a:r>
              <a:rPr lang="en-AU" dirty="0" smtClean="0"/>
              <a:t>Thermostat</a:t>
            </a:r>
          </a:p>
          <a:p>
            <a:r>
              <a:rPr lang="en-AU" dirty="0" smtClean="0"/>
              <a:t>Evaporator </a:t>
            </a:r>
          </a:p>
          <a:p>
            <a:r>
              <a:rPr lang="en-AU" dirty="0" smtClean="0"/>
              <a:t>Refrigerant line</a:t>
            </a:r>
          </a:p>
          <a:p>
            <a:r>
              <a:rPr lang="en-AU" dirty="0" smtClean="0"/>
              <a:t>Air ducts</a:t>
            </a:r>
          </a:p>
          <a:p>
            <a:r>
              <a:rPr lang="en-AU" dirty="0" smtClean="0"/>
              <a:t>Air vents </a:t>
            </a:r>
            <a:endParaRPr lang="en-AU" dirty="0"/>
          </a:p>
        </p:txBody>
      </p:sp>
      <p:pic>
        <p:nvPicPr>
          <p:cNvPr id="4" name="图片 3" descr="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1600200"/>
            <a:ext cx="1714512" cy="1714512"/>
          </a:xfrm>
          <a:prstGeom prst="rect">
            <a:avLst/>
          </a:prstGeom>
        </p:spPr>
      </p:pic>
      <p:pic>
        <p:nvPicPr>
          <p:cNvPr id="5" name="图片 4" descr="coil-evaporator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1541" y="1852606"/>
            <a:ext cx="2227118" cy="2071702"/>
          </a:xfrm>
          <a:prstGeom prst="rect">
            <a:avLst/>
          </a:prstGeom>
        </p:spPr>
      </p:pic>
      <p:pic>
        <p:nvPicPr>
          <p:cNvPr id="6" name="图片 5" descr="Refrigerant_Line_244-DJFs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0" y="3579182"/>
            <a:ext cx="2375124" cy="229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9258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558800" y="401638"/>
            <a:ext cx="8229600" cy="11430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System Layout cont.</a:t>
            </a:r>
            <a:endParaRPr lang="en-A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内容占位符 3" descr="1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3100" y="1340768"/>
            <a:ext cx="8356600" cy="410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5484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231900" y="447130"/>
            <a:ext cx="8229600" cy="11430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System</a:t>
            </a:r>
            <a:r>
              <a:rPr lang="en-US" dirty="0" smtClean="0"/>
              <a:t>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Layout</a:t>
            </a:r>
            <a:endParaRPr lang="en-A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内容占位符 3" descr="1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3900" y="1765300"/>
            <a:ext cx="8331200" cy="327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2019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478641" y="439738"/>
            <a:ext cx="8229600" cy="11430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System Layout cont.</a:t>
            </a:r>
            <a:endParaRPr lang="en-A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内容占位符 3" descr="1 (7)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6900" y="1290638"/>
            <a:ext cx="6826268" cy="3942770"/>
          </a:xfrm>
          <a:prstGeom prst="rect">
            <a:avLst/>
          </a:prstGeom>
        </p:spPr>
      </p:pic>
      <p:pic>
        <p:nvPicPr>
          <p:cNvPr id="5" name="图片 4" descr="draw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4954" y="3117876"/>
            <a:ext cx="2659046" cy="25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5153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206500" y="274638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Verification</a:t>
            </a:r>
            <a:endParaRPr lang="en-AU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5921" y="1031860"/>
            <a:ext cx="7143800" cy="1927116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Cooling/heating</a:t>
            </a:r>
          </a:p>
          <a:p>
            <a:r>
              <a:rPr lang="en-US" sz="2400" dirty="0" smtClean="0"/>
              <a:t>Requirement: </a:t>
            </a:r>
            <a:r>
              <a:rPr lang="en-AU" sz="2400" dirty="0"/>
              <a:t>3.727 </a:t>
            </a:r>
            <a:r>
              <a:rPr lang="en-AU" sz="2400" dirty="0" smtClean="0"/>
              <a:t>kW for heating, 1.725 kW for cooling</a:t>
            </a:r>
          </a:p>
          <a:p>
            <a:r>
              <a:rPr lang="en-US" sz="2400" dirty="0" smtClean="0"/>
              <a:t>Actual: </a:t>
            </a:r>
            <a:r>
              <a:rPr lang="en-AU" sz="2400" dirty="0"/>
              <a:t>support </a:t>
            </a:r>
            <a:r>
              <a:rPr lang="en-AU" sz="2400" dirty="0" smtClean="0"/>
              <a:t>cooling/heating </a:t>
            </a:r>
            <a:r>
              <a:rPr lang="en-AU" sz="2400" dirty="0"/>
              <a:t>of 1.5 </a:t>
            </a:r>
            <a:r>
              <a:rPr lang="en-AU" sz="2400" dirty="0" smtClean="0"/>
              <a:t>tonnes</a:t>
            </a:r>
            <a:r>
              <a:rPr lang="en-AU" sz="2400" dirty="0"/>
              <a:t>, </a:t>
            </a:r>
            <a:r>
              <a:rPr lang="en-AU" sz="2400" dirty="0" smtClean="0"/>
              <a:t>equivalent </a:t>
            </a:r>
            <a:r>
              <a:rPr lang="en-AU" sz="2400" dirty="0"/>
              <a:t>to </a:t>
            </a:r>
            <a:r>
              <a:rPr lang="en-AU" sz="2400" dirty="0">
                <a:solidFill>
                  <a:srgbClr val="FF0000"/>
                </a:solidFill>
              </a:rPr>
              <a:t>5.27 kW</a:t>
            </a: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1331640" y="3001392"/>
            <a:ext cx="7072362" cy="19442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consumption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Requirement: Less than 14 kWh/day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Actual: 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3.36 kWh/day in standby mode,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13.04 kWh/day 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normal operation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331640" y="4730452"/>
            <a:ext cx="7072362" cy="11247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Duct sizing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000" dirty="0" smtClean="0"/>
              <a:t>Meet relevant standards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000" dirty="0" smtClean="0"/>
              <a:t>(For more details about verification, see final report)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654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31876" y="342900"/>
            <a:ext cx="375922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Scope of Design</a:t>
            </a:r>
            <a:endParaRPr lang="en-A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39040" y="1354126"/>
            <a:ext cx="7504960" cy="45720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Communication System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Data storage</a:t>
            </a:r>
          </a:p>
          <a:p>
            <a:r>
              <a:rPr lang="en-US" dirty="0" smtClean="0"/>
              <a:t>Architectural and Safety Details</a:t>
            </a:r>
          </a:p>
          <a:p>
            <a:pPr lvl="1"/>
            <a:r>
              <a:rPr lang="en-US" dirty="0" smtClean="0"/>
              <a:t>Decks configuration</a:t>
            </a:r>
          </a:p>
          <a:p>
            <a:pPr lvl="1"/>
            <a:r>
              <a:rPr lang="en-US" dirty="0" smtClean="0"/>
              <a:t>Safety related designs</a:t>
            </a:r>
          </a:p>
          <a:p>
            <a:r>
              <a:rPr lang="en-US" dirty="0" smtClean="0"/>
              <a:t>Redesign the Power system</a:t>
            </a:r>
          </a:p>
          <a:p>
            <a:pPr lvl="1"/>
            <a:r>
              <a:rPr lang="en-US" dirty="0" smtClean="0"/>
              <a:t>Bring down power budget </a:t>
            </a:r>
          </a:p>
          <a:p>
            <a:pPr lvl="1"/>
            <a:r>
              <a:rPr lang="en-US" dirty="0" smtClean="0"/>
              <a:t>Bring down cost</a:t>
            </a:r>
          </a:p>
        </p:txBody>
      </p:sp>
    </p:spTree>
    <p:extLst>
      <p:ext uri="{BB962C8B-B14F-4D97-AF65-F5344CB8AC3E}">
        <p14:creationId xmlns:p14="http://schemas.microsoft.com/office/powerpoint/2010/main" xmlns="" val="4067426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723900" y="307976"/>
            <a:ext cx="8229600" cy="11430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System Cost</a:t>
            </a:r>
            <a:endParaRPr lang="en-A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00748236"/>
              </p:ext>
            </p:extLst>
          </p:nvPr>
        </p:nvGraphicFramePr>
        <p:xfrm>
          <a:off x="774699" y="1500176"/>
          <a:ext cx="8128125" cy="404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25"/>
                <a:gridCol w="1625625"/>
                <a:gridCol w="1625625"/>
                <a:gridCol w="1625625"/>
                <a:gridCol w="1625625"/>
              </a:tblGrid>
              <a:tr h="4495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b="1" kern="100" dirty="0">
                          <a:latin typeface="Times New Roman"/>
                          <a:ea typeface="宋体"/>
                          <a:cs typeface="Times New Roman"/>
                        </a:rPr>
                        <a:t>System Components</a:t>
                      </a:r>
                      <a:endParaRPr lang="en-A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b="1" kern="100" dirty="0">
                          <a:latin typeface="Times New Roman"/>
                          <a:ea typeface="宋体"/>
                          <a:cs typeface="Times New Roman"/>
                        </a:rPr>
                        <a:t>Number of unit</a:t>
                      </a:r>
                      <a:endParaRPr lang="en-A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b="1" kern="100" dirty="0">
                          <a:latin typeface="Times New Roman"/>
                          <a:ea typeface="宋体"/>
                          <a:cs typeface="Times New Roman"/>
                        </a:rPr>
                        <a:t>Manufacture</a:t>
                      </a:r>
                      <a:endParaRPr lang="en-A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b="1" kern="100" dirty="0">
                          <a:latin typeface="Times New Roman"/>
                          <a:ea typeface="宋体"/>
                          <a:cs typeface="Times New Roman"/>
                        </a:rPr>
                        <a:t>Unit price</a:t>
                      </a:r>
                      <a:endParaRPr lang="en-A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b="1" kern="100" dirty="0">
                          <a:latin typeface="Times New Roman"/>
                          <a:ea typeface="宋体"/>
                          <a:cs typeface="Times New Roman"/>
                        </a:rPr>
                        <a:t>Total price</a:t>
                      </a:r>
                      <a:endParaRPr lang="en-A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95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b="1" kern="100" dirty="0">
                          <a:latin typeface="Times New Roman"/>
                          <a:ea typeface="宋体"/>
                          <a:cs typeface="Times New Roman"/>
                        </a:rPr>
                        <a:t>Condenser</a:t>
                      </a:r>
                      <a:endParaRPr lang="en-A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kern="100" dirty="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en-A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kern="100" dirty="0">
                          <a:latin typeface="Times New Roman"/>
                          <a:ea typeface="宋体"/>
                          <a:cs typeface="Times New Roman"/>
                        </a:rPr>
                        <a:t>Alpine</a:t>
                      </a:r>
                      <a:endParaRPr lang="en-A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kern="100" dirty="0">
                          <a:latin typeface="Times New Roman"/>
                          <a:ea typeface="宋体"/>
                          <a:cs typeface="Times New Roman"/>
                        </a:rPr>
                        <a:t>$778.99</a:t>
                      </a:r>
                      <a:endParaRPr lang="en-A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kern="100" dirty="0">
                          <a:latin typeface="Times New Roman"/>
                          <a:ea typeface="宋体"/>
                          <a:cs typeface="Times New Roman"/>
                        </a:rPr>
                        <a:t>$778.99</a:t>
                      </a:r>
                      <a:endParaRPr lang="en-A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95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b="1" kern="100" dirty="0">
                          <a:latin typeface="Times New Roman"/>
                          <a:ea typeface="宋体"/>
                          <a:cs typeface="Times New Roman"/>
                        </a:rPr>
                        <a:t>Evaporator</a:t>
                      </a:r>
                      <a:endParaRPr lang="en-A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kern="100" dirty="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en-A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kern="100" dirty="0">
                          <a:latin typeface="Times New Roman"/>
                          <a:ea typeface="宋体"/>
                          <a:cs typeface="Times New Roman"/>
                        </a:rPr>
                        <a:t>Alpine</a:t>
                      </a:r>
                      <a:endParaRPr lang="en-A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kern="100" dirty="0">
                          <a:latin typeface="Times New Roman"/>
                          <a:ea typeface="宋体"/>
                          <a:cs typeface="Times New Roman"/>
                        </a:rPr>
                        <a:t>$181.99</a:t>
                      </a:r>
                      <a:endParaRPr lang="en-A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kern="100" dirty="0">
                          <a:latin typeface="Times New Roman"/>
                          <a:ea typeface="宋体"/>
                          <a:cs typeface="Times New Roman"/>
                        </a:rPr>
                        <a:t>$181.99</a:t>
                      </a:r>
                      <a:endParaRPr lang="en-A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95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b="1" kern="100" dirty="0">
                          <a:latin typeface="Times New Roman"/>
                          <a:ea typeface="宋体"/>
                          <a:cs typeface="Times New Roman"/>
                        </a:rPr>
                        <a:t>Thermostat</a:t>
                      </a:r>
                      <a:endParaRPr lang="en-A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kern="100" dirty="0"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endParaRPr lang="en-A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kern="100" dirty="0" err="1">
                          <a:latin typeface="Times New Roman"/>
                          <a:ea typeface="宋体"/>
                          <a:cs typeface="Times New Roman"/>
                        </a:rPr>
                        <a:t>Aprilaire</a:t>
                      </a:r>
                      <a:endParaRPr lang="en-A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kern="100">
                          <a:latin typeface="Times New Roman"/>
                          <a:ea typeface="宋体"/>
                          <a:cs typeface="Times New Roman"/>
                        </a:rPr>
                        <a:t>$163.99</a:t>
                      </a:r>
                      <a:endParaRPr lang="en-A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kern="100">
                          <a:latin typeface="Times New Roman"/>
                          <a:ea typeface="宋体"/>
                          <a:cs typeface="Times New Roman"/>
                        </a:rPr>
                        <a:t>$1803.89</a:t>
                      </a:r>
                      <a:endParaRPr lang="en-A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95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b="1" kern="100">
                          <a:latin typeface="Times New Roman"/>
                          <a:ea typeface="宋体"/>
                          <a:cs typeface="Times New Roman"/>
                        </a:rPr>
                        <a:t>Refrigerant line</a:t>
                      </a:r>
                      <a:endParaRPr lang="en-A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kern="10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en-A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kern="100">
                          <a:latin typeface="Times New Roman"/>
                          <a:ea typeface="宋体"/>
                          <a:cs typeface="Times New Roman"/>
                        </a:rPr>
                        <a:t>Alpine</a:t>
                      </a:r>
                      <a:endParaRPr lang="en-A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kern="100">
                          <a:latin typeface="Times New Roman"/>
                          <a:ea typeface="宋体"/>
                          <a:cs typeface="Times New Roman"/>
                        </a:rPr>
                        <a:t>$112.99</a:t>
                      </a:r>
                      <a:endParaRPr lang="en-A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kern="100">
                          <a:latin typeface="Times New Roman"/>
                          <a:ea typeface="宋体"/>
                          <a:cs typeface="Times New Roman"/>
                        </a:rPr>
                        <a:t>$112.99</a:t>
                      </a:r>
                      <a:endParaRPr lang="en-A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95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b="1" kern="100">
                          <a:latin typeface="Times New Roman"/>
                          <a:ea typeface="宋体"/>
                          <a:cs typeface="Times New Roman"/>
                        </a:rPr>
                        <a:t>Air ducts</a:t>
                      </a:r>
                      <a:endParaRPr lang="en-A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kern="10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en-A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kern="100">
                          <a:latin typeface="Times New Roman"/>
                          <a:ea typeface="宋体"/>
                          <a:cs typeface="Times New Roman"/>
                        </a:rPr>
                        <a:t>HUAHAI</a:t>
                      </a:r>
                      <a:endParaRPr lang="en-A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kern="100">
                          <a:latin typeface="Times New Roman"/>
                          <a:ea typeface="宋体"/>
                          <a:cs typeface="Times New Roman"/>
                        </a:rPr>
                        <a:t>$1000</a:t>
                      </a:r>
                      <a:endParaRPr lang="en-A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kern="100">
                          <a:latin typeface="Times New Roman"/>
                          <a:ea typeface="宋体"/>
                          <a:cs typeface="Times New Roman"/>
                        </a:rPr>
                        <a:t>$1000</a:t>
                      </a:r>
                      <a:endParaRPr lang="en-A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95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b="1" kern="100">
                          <a:latin typeface="Times New Roman"/>
                          <a:ea typeface="宋体"/>
                          <a:cs typeface="Times New Roman"/>
                        </a:rPr>
                        <a:t>Supply air vents</a:t>
                      </a:r>
                      <a:endParaRPr lang="en-A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kern="100"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endParaRPr lang="en-A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kern="100" dirty="0" err="1">
                          <a:latin typeface="Times New Roman"/>
                          <a:ea typeface="宋体"/>
                          <a:cs typeface="Times New Roman"/>
                        </a:rPr>
                        <a:t>Greenairsys</a:t>
                      </a:r>
                      <a:endParaRPr lang="en-A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kern="100">
                          <a:latin typeface="Times New Roman"/>
                          <a:ea typeface="宋体"/>
                          <a:cs typeface="Times New Roman"/>
                        </a:rPr>
                        <a:t>$30</a:t>
                      </a:r>
                      <a:endParaRPr lang="en-A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kern="100">
                          <a:latin typeface="Times New Roman"/>
                          <a:ea typeface="宋体"/>
                          <a:cs typeface="Times New Roman"/>
                        </a:rPr>
                        <a:t>$330</a:t>
                      </a:r>
                      <a:endParaRPr lang="en-A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95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b="1" kern="100">
                          <a:latin typeface="Times New Roman"/>
                          <a:ea typeface="宋体"/>
                          <a:cs typeface="Times New Roman"/>
                        </a:rPr>
                        <a:t>Return air vents</a:t>
                      </a:r>
                      <a:endParaRPr lang="en-A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kern="100"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endParaRPr lang="en-A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kern="100">
                          <a:latin typeface="Times New Roman"/>
                          <a:ea typeface="宋体"/>
                          <a:cs typeface="Times New Roman"/>
                        </a:rPr>
                        <a:t>VENTECH</a:t>
                      </a:r>
                      <a:endParaRPr lang="en-A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kern="100">
                          <a:latin typeface="Times New Roman"/>
                          <a:ea typeface="宋体"/>
                          <a:cs typeface="Times New Roman"/>
                        </a:rPr>
                        <a:t>$30</a:t>
                      </a:r>
                      <a:endParaRPr lang="en-A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kern="100">
                          <a:latin typeface="Times New Roman"/>
                          <a:ea typeface="宋体"/>
                          <a:cs typeface="Times New Roman"/>
                        </a:rPr>
                        <a:t>$330</a:t>
                      </a:r>
                      <a:endParaRPr lang="en-A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95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b="1" kern="100">
                          <a:latin typeface="Times New Roman"/>
                          <a:ea typeface="宋体"/>
                          <a:cs typeface="Times New Roman"/>
                        </a:rPr>
                        <a:t>Total</a:t>
                      </a:r>
                      <a:endParaRPr lang="en-A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kern="100" dirty="0">
                          <a:latin typeface="Times New Roman"/>
                          <a:ea typeface="宋体"/>
                          <a:cs typeface="Times New Roman"/>
                        </a:rPr>
                        <a:t>$4537.86</a:t>
                      </a:r>
                      <a:endParaRPr lang="en-A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09244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419100" y="622300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Power and Lighting</a:t>
            </a:r>
            <a:endParaRPr lang="zh-CN" alt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Reduction of energy consumption on electrical appliances including lights, </a:t>
            </a:r>
            <a:r>
              <a:rPr lang="en-US" altLang="zh-CN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Incinolet</a:t>
            </a:r>
            <a:r>
              <a:rPr lang="en-US" altLang="zh-CN" dirty="0" smtClean="0"/>
              <a:t>, etc. 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Provide layout drawing and verification.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3527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58" y="2352526"/>
            <a:ext cx="16478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00014" y="365112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Lights and Incinolet</a:t>
            </a:r>
            <a:endParaRPr lang="zh-CN" alt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301692"/>
            <a:ext cx="8258204" cy="2114551"/>
          </a:xfrm>
        </p:spPr>
        <p:txBody>
          <a:bodyPr>
            <a:normAutofit fontScale="92500"/>
          </a:bodyPr>
          <a:lstStyle/>
          <a:p>
            <a:r>
              <a:rPr lang="en-AU" altLang="zh-CN" dirty="0"/>
              <a:t>LED Par 20 </a:t>
            </a:r>
            <a:r>
              <a:rPr lang="en-AU" altLang="zh-CN" dirty="0" smtClean="0"/>
              <a:t>5W (Full Spectrum Lighting) for lab, flight deck, dining room and entertainment area. </a:t>
            </a:r>
          </a:p>
          <a:p>
            <a:r>
              <a:rPr lang="en-US" altLang="zh-CN" dirty="0"/>
              <a:t>Seno 3W LED </a:t>
            </a:r>
            <a:r>
              <a:rPr lang="en-US" altLang="zh-CN" dirty="0" err="1"/>
              <a:t>Downlight</a:t>
            </a:r>
            <a:r>
              <a:rPr lang="en-US" altLang="zh-CN" dirty="0"/>
              <a:t>, Part No.4301 </a:t>
            </a:r>
            <a:r>
              <a:rPr lang="en-US" altLang="zh-CN" dirty="0" smtClean="0"/>
              <a:t>for other rooms</a:t>
            </a:r>
            <a:r>
              <a:rPr lang="en-AU" altLang="zh-CN" dirty="0"/>
              <a:t>	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976318" y="3598837"/>
            <a:ext cx="7929586" cy="250033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INCINOLET on each floor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each one, 2 kWh for each cycle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each one, 3 cycles per day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energy consumption of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two is 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 kWh per day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8811" y="3800326"/>
            <a:ext cx="1876768" cy="20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249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000" y="706438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Layout of Lights – Lower Floor</a:t>
            </a:r>
            <a:endParaRPr lang="zh-CN" alt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463" t="48362" r="778" b="8681"/>
          <a:stretch>
            <a:fillRect/>
          </a:stretch>
        </p:blipFill>
        <p:spPr bwMode="auto">
          <a:xfrm>
            <a:off x="558800" y="2298700"/>
            <a:ext cx="8585200" cy="267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43593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Layout of Lights – Upper Floor</a:t>
            </a:r>
            <a:endParaRPr lang="zh-CN" alt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63" t="9474" r="1673" b="45274"/>
          <a:stretch>
            <a:fillRect/>
          </a:stretch>
        </p:blipFill>
        <p:spPr bwMode="auto">
          <a:xfrm>
            <a:off x="584200" y="2095500"/>
            <a:ext cx="8445500" cy="308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69414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55600" y="465138"/>
            <a:ext cx="8229600" cy="11430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AGI32 Simulation</a:t>
            </a:r>
            <a:endParaRPr lang="en-A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00174"/>
            <a:ext cx="7895987" cy="453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74100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14300" y="214298"/>
            <a:ext cx="8229600" cy="11430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AGI32 cont.</a:t>
            </a:r>
            <a:endParaRPr lang="en-A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122" y="1357298"/>
            <a:ext cx="7729778" cy="468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31015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219200" y="457200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Cost</a:t>
            </a:r>
            <a:endParaRPr lang="zh-CN" alt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The total cost (including miscellaneous) is about 29000 AUD. </a:t>
            </a:r>
          </a:p>
          <a:p>
            <a:r>
              <a:rPr lang="en-US" altLang="zh-CN" dirty="0" smtClean="0"/>
              <a:t>The cost breakdown is in Table 4-8 of the final report.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31308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475802"/>
            <a:ext cx="6934200" cy="440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0" y="380314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Diesel</a:t>
            </a:r>
            <a:endParaRPr lang="en-A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6422" y="96834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Solar</a:t>
            </a:r>
            <a:endParaRPr lang="en-A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420" y="5389582"/>
            <a:ext cx="3143272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AS/NZS 3000: Wiring Rule</a:t>
            </a:r>
            <a:endParaRPr lang="en-AU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5357850" cy="71438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Power Distribution</a:t>
            </a:r>
            <a:endParaRPr lang="en-A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351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04800" y="1603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Future Work	</a:t>
            </a:r>
            <a:endParaRPr lang="en-A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16014" y="1647808"/>
            <a:ext cx="7504960" cy="4033846"/>
          </a:xfrm>
        </p:spPr>
        <p:txBody>
          <a:bodyPr/>
          <a:lstStyle/>
          <a:p>
            <a:r>
              <a:rPr lang="en-US" dirty="0" smtClean="0"/>
              <a:t>Detailed of installation.</a:t>
            </a:r>
          </a:p>
          <a:p>
            <a:r>
              <a:rPr lang="en-US" dirty="0" smtClean="0"/>
              <a:t>Tracking solar panel.</a:t>
            </a:r>
          </a:p>
          <a:p>
            <a:r>
              <a:rPr lang="en-US" dirty="0" smtClean="0"/>
              <a:t>Moving shelves detailed mechanism</a:t>
            </a:r>
          </a:p>
          <a:p>
            <a:r>
              <a:rPr lang="en-US" dirty="0" smtClean="0"/>
              <a:t>Earth Station Design </a:t>
            </a:r>
          </a:p>
          <a:p>
            <a:r>
              <a:rPr lang="en-US" dirty="0" smtClean="0"/>
              <a:t>HUB Server</a:t>
            </a:r>
          </a:p>
          <a:p>
            <a:endParaRPr lang="en-US" dirty="0" smtClean="0"/>
          </a:p>
        </p:txBody>
      </p:sp>
      <p:pic>
        <p:nvPicPr>
          <p:cNvPr id="4" name="内容占位符 5" descr="DSCF27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3040" y="3911600"/>
            <a:ext cx="2795043" cy="209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748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3174" y="2500306"/>
            <a:ext cx="4890235" cy="1752600"/>
          </a:xfrm>
        </p:spPr>
        <p:txBody>
          <a:bodyPr/>
          <a:lstStyle/>
          <a:p>
            <a:r>
              <a:rPr lang="en-US" sz="4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Architectural and Safety</a:t>
            </a:r>
            <a:endParaRPr lang="en-A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718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Special thanks to Jon, Liam, </a:t>
            </a:r>
            <a:r>
              <a:rPr lang="en-US" altLang="zh-CN" dirty="0" smtClean="0"/>
              <a:t>David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Special thanks to James, Rob, Lyle, etc.</a:t>
            </a:r>
          </a:p>
          <a:p>
            <a:r>
              <a:rPr lang="en-US" altLang="zh-CN" smtClean="0"/>
              <a:t>Questions</a:t>
            </a: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-304800" y="160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Thank</a:t>
            </a:r>
            <a:r>
              <a:rPr kumimoji="0" lang="en-US" sz="4400" b="1" i="0" u="none" strike="noStrike" kern="1200" cap="none" spc="0" normalizeH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you!</a:t>
            </a:r>
            <a:endParaRPr kumimoji="0" lang="en-AU" sz="4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736600" y="630238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Reference</a:t>
            </a:r>
            <a:endParaRPr lang="zh-CN" alt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4414" y="2000240"/>
            <a:ext cx="7504960" cy="4033846"/>
          </a:xfrm>
        </p:spPr>
        <p:txBody>
          <a:bodyPr>
            <a:normAutofit/>
          </a:bodyPr>
          <a:lstStyle/>
          <a:p>
            <a:r>
              <a:rPr lang="en-US" altLang="zh-CN" sz="1600" dirty="0"/>
              <a:t>Limited, S. L. (., 2012. </a:t>
            </a:r>
            <a:r>
              <a:rPr lang="en-US" altLang="zh-CN" sz="1600" i="1" dirty="0"/>
              <a:t>LED </a:t>
            </a:r>
            <a:r>
              <a:rPr lang="en-US" altLang="zh-CN" sz="1600" i="1" dirty="0" err="1"/>
              <a:t>Downlight</a:t>
            </a:r>
            <a:r>
              <a:rPr lang="en-US" altLang="zh-CN" sz="1600" i="1" dirty="0"/>
              <a:t>---No.2 Sheet, 3W-7W EE-SERIES 43 LED DOWNLIGHTS NO.2-SENO 2012.pdf, </a:t>
            </a:r>
            <a:r>
              <a:rPr lang="en-US" altLang="zh-CN" sz="1600" i="1" dirty="0" err="1"/>
              <a:t>s.l</a:t>
            </a:r>
            <a:r>
              <a:rPr lang="en-US" altLang="zh-CN" sz="1600" i="1" dirty="0"/>
              <a:t>.: </a:t>
            </a:r>
            <a:r>
              <a:rPr lang="en-US" altLang="zh-CN" sz="1600" i="1" dirty="0" err="1"/>
              <a:t>s.n</a:t>
            </a:r>
            <a:r>
              <a:rPr lang="en-US" altLang="zh-CN" sz="1600" i="1" dirty="0"/>
              <a:t>. </a:t>
            </a:r>
            <a:endParaRPr lang="en-US" altLang="zh-CN" sz="1600" i="1" dirty="0" smtClean="0"/>
          </a:p>
          <a:p>
            <a:r>
              <a:rPr lang="en-AU" altLang="zh-CN" sz="1600" dirty="0" err="1"/>
              <a:t>Lumiram</a:t>
            </a:r>
            <a:r>
              <a:rPr lang="en-AU" altLang="zh-CN" sz="1600" dirty="0"/>
              <a:t>, 2010. </a:t>
            </a:r>
            <a:r>
              <a:rPr lang="en-AU" altLang="zh-CN" sz="1600" i="1" dirty="0" err="1"/>
              <a:t>Lumiram</a:t>
            </a:r>
            <a:r>
              <a:rPr lang="en-AU" altLang="zh-CN" sz="1600" i="1" dirty="0"/>
              <a:t>. [Online] Available at: http://www.lumiram.com/chromalux-par-led-bulbs/34-led-par-20.html [Accessed 16 </a:t>
            </a:r>
            <a:r>
              <a:rPr lang="en-AU" altLang="zh-CN" sz="1600" i="1" dirty="0" smtClean="0"/>
              <a:t>May </a:t>
            </a:r>
            <a:r>
              <a:rPr lang="en-AU" altLang="zh-CN" sz="1600" i="1" dirty="0"/>
              <a:t>2012]. </a:t>
            </a:r>
            <a:endParaRPr lang="en-AU" altLang="zh-CN" sz="1600" i="1" dirty="0" smtClean="0"/>
          </a:p>
          <a:p>
            <a:r>
              <a:rPr lang="en-AU" altLang="zh-CN" sz="1600" dirty="0" smtClean="0"/>
              <a:t>NSF, </a:t>
            </a:r>
            <a:r>
              <a:rPr lang="en-AU" altLang="zh-CN" sz="1600" dirty="0" err="1" smtClean="0"/>
              <a:t>n.d</a:t>
            </a:r>
            <a:r>
              <a:rPr lang="en-AU" altLang="zh-CN" sz="1600" dirty="0" smtClean="0"/>
              <a:t>.. </a:t>
            </a:r>
            <a:r>
              <a:rPr lang="en-AU" altLang="zh-CN" sz="1600" i="1" dirty="0" smtClean="0"/>
              <a:t>INCINOLET Electric Incinerating Toilet Installation / Maintenance Manual.</a:t>
            </a:r>
            <a:r>
              <a:rPr lang="en-AU" altLang="zh-CN" sz="1600" dirty="0" smtClean="0"/>
              <a:t> </a:t>
            </a:r>
            <a:r>
              <a:rPr lang="en-AU" altLang="zh-CN" sz="1600" i="1" dirty="0" smtClean="0"/>
              <a:t>[Online] Available at: </a:t>
            </a:r>
            <a:r>
              <a:rPr lang="en-AU" altLang="zh-CN" sz="1600" i="1" dirty="0" smtClean="0">
                <a:hlinkClick r:id="rId2"/>
              </a:rPr>
              <a:t>http://incinolet.com/incinoletmanualhi.pdf</a:t>
            </a:r>
            <a:r>
              <a:rPr lang="en-AU" altLang="zh-CN" sz="1600" i="1" dirty="0" smtClean="0"/>
              <a:t> [Accessed 27 May 2012]. </a:t>
            </a:r>
            <a:endParaRPr lang="zh-CN" altLang="zh-CN" sz="1600" i="1" dirty="0" smtClean="0"/>
          </a:p>
          <a:p>
            <a:endParaRPr lang="zh-CN" altLang="zh-CN" sz="1600" dirty="0" smtClean="0"/>
          </a:p>
          <a:p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298399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81100"/>
            <a:ext cx="7935938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80245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90562"/>
            <a:ext cx="6096000" cy="884238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Equation for Signal Coverage</a:t>
            </a:r>
            <a:endParaRPr lang="en-A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054100" y="1830387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sz="1600" dirty="0"/>
                  <a:t>The following equation is about the calculation of received signal power,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AU" sz="160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1600">
                              <a:latin typeface="Cambria Math"/>
                            </a:rPr>
                            <m:t>r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AU" sz="1600">
                          <a:latin typeface="Cambria Math"/>
                        </a:rPr>
                        <m:t>dB</m:t>
                      </m:r>
                      <m:r>
                        <a:rPr lang="en-AU" sz="16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A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AU" sz="160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1600"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AU" sz="1600">
                          <a:latin typeface="Cambria Math"/>
                        </a:rPr>
                        <m:t>dB</m:t>
                      </m:r>
                      <m:r>
                        <a:rPr lang="en-AU" sz="16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AU" sz="1600">
                          <a:latin typeface="Cambria Math"/>
                        </a:rPr>
                        <m:t>PLdB</m:t>
                      </m:r>
                      <m:r>
                        <a:rPr lang="en-AU" sz="16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AU" sz="1600">
                          <a:latin typeface="Cambria Math"/>
                        </a:rPr>
                        <m:t>WLdB</m:t>
                      </m:r>
                      <m:r>
                        <a:rPr lang="en-AU" sz="160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AU" sz="1600">
                          <a:latin typeface="Cambria Math"/>
                        </a:rPr>
                        <m:t>XdB</m:t>
                      </m:r>
                    </m:oMath>
                  </m:oMathPara>
                </a14:m>
                <a:endParaRPr lang="en-AU" sz="16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AU" sz="160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1600">
                            <a:latin typeface="Cambria Math"/>
                          </a:rPr>
                          <m:t>r</m:t>
                        </m:r>
                      </m:sub>
                    </m:sSub>
                  </m:oMath>
                </a14:m>
                <a:r>
                  <a:rPr lang="en-AU" sz="1600" dirty="0"/>
                  <a:t>: Received signal power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AU" sz="160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1600"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AU" sz="1600" dirty="0"/>
                  <a:t>: Transmitted signal power.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1600">
                        <a:latin typeface="Cambria Math"/>
                      </a:rPr>
                      <m:t>PL</m:t>
                    </m:r>
                  </m:oMath>
                </a14:m>
                <a:r>
                  <a:rPr lang="en-AU" sz="1600" dirty="0"/>
                  <a:t>: Path Loss</a:t>
                </a:r>
              </a:p>
              <a:p>
                <a:pPr marL="0" indent="0">
                  <a:buNone/>
                </a:pPr>
                <a:r>
                  <a:rPr lang="en-AU" sz="1600" dirty="0"/>
                  <a:t>WL: Wall loss</a:t>
                </a:r>
              </a:p>
              <a:p>
                <a:pPr marL="0" indent="0">
                  <a:buNone/>
                </a:pPr>
                <a:r>
                  <a:rPr lang="en-AU" sz="1600" dirty="0"/>
                  <a:t>X:  Shadowing, small scale fading and channel noise component (Zero mean logarithmic random distributed</a:t>
                </a:r>
                <a:r>
                  <a:rPr lang="en-AU" sz="1600" dirty="0" smtClean="0"/>
                  <a:t>).</a:t>
                </a:r>
              </a:p>
              <a:p>
                <a:pPr marL="0" indent="0">
                  <a:buNone/>
                </a:pPr>
                <a:endParaRPr lang="en-AU" sz="1600" dirty="0"/>
              </a:p>
              <a:p>
                <a:pPr marL="0" indent="0">
                  <a:buNone/>
                </a:pPr>
                <a:r>
                  <a:rPr lang="en-AU" sz="1600" dirty="0" smtClean="0"/>
                  <a:t>Pass Loss Model: </a:t>
                </a:r>
              </a:p>
              <a:p>
                <a:pPr marL="0" indent="0">
                  <a:buNone/>
                </a:pPr>
                <a:r>
                  <a:rPr lang="en-AU" sz="1600" dirty="0" smtClean="0"/>
                  <a:t>ITU </a:t>
                </a:r>
                <a:r>
                  <a:rPr lang="en-AU" sz="1600" dirty="0"/>
                  <a:t>P.1238 has the following form: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16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AU" sz="1600" i="1">
                            <a:latin typeface="Cambria Math"/>
                          </a:rPr>
                          <m:t>𝑡𝑜𝑡𝑎𝑙</m:t>
                        </m:r>
                      </m:sub>
                    </m:sSub>
                    <m:r>
                      <a:rPr lang="en-AU" sz="1600" i="1">
                        <a:latin typeface="Cambria Math"/>
                      </a:rPr>
                      <m:t>=20</m:t>
                    </m:r>
                    <m:func>
                      <m:funcPr>
                        <m:ctrlPr>
                          <a:rPr lang="en-AU" sz="16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A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AU" sz="160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AU" sz="1600" i="1">
                                <a:latin typeface="Cambria Math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AU" sz="1600" i="1">
                            <a:latin typeface="Cambria Math"/>
                          </a:rPr>
                          <m:t>𝑓</m:t>
                        </m:r>
                      </m:e>
                    </m:func>
                    <m:r>
                      <a:rPr lang="en-AU" sz="1600" i="1">
                        <a:latin typeface="Cambria Math"/>
                      </a:rPr>
                      <m:t>+</m:t>
                    </m:r>
                    <m:r>
                      <a:rPr lang="en-AU" sz="1600" i="1">
                        <a:latin typeface="Cambria Math"/>
                      </a:rPr>
                      <m:t>𝑁𝑙𝑜</m:t>
                    </m:r>
                    <m:sSub>
                      <m:sSubPr>
                        <m:ctrlPr>
                          <a:rPr lang="en-A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16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AU" sz="1600" i="1">
                            <a:latin typeface="Cambria Math"/>
                          </a:rPr>
                          <m:t>10</m:t>
                        </m:r>
                      </m:sub>
                    </m:sSub>
                    <m:r>
                      <a:rPr lang="en-AU" sz="1600" i="1">
                        <a:latin typeface="Cambria Math"/>
                      </a:rPr>
                      <m:t>𝑑</m:t>
                    </m:r>
                    <m:r>
                      <a:rPr lang="en-AU" sz="16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A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16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AU" sz="1600" i="1"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AU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AU" sz="16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AU" sz="1600" i="1">
                        <a:latin typeface="Cambria Math"/>
                      </a:rPr>
                      <m:t>−28,</m:t>
                    </m:r>
                  </m:oMath>
                </a14:m>
                <a:endParaRPr lang="en-AU" sz="16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4100" y="1830387"/>
                <a:ext cx="8229600" cy="4525963"/>
              </a:xfrm>
              <a:blipFill rotWithShape="1">
                <a:blip r:embed="rId2"/>
                <a:stretch>
                  <a:fillRect l="-444" t="-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8B02-90D7-4355-98A3-2E2B36929772}" type="slidenum">
              <a:rPr lang="en-AU" smtClean="0"/>
              <a:pPr/>
              <a:t>53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889214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560" y="980492"/>
            <a:ext cx="9324528" cy="719609"/>
          </a:xfrm>
        </p:spPr>
        <p:txBody>
          <a:bodyPr/>
          <a:lstStyle/>
          <a:p>
            <a:r>
              <a:rPr lang="en-A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Other Indoor Base Station Location— Lower Floor</a:t>
            </a:r>
            <a:endParaRPr lang="en-A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8B02-90D7-4355-98A3-2E2B36929772}" type="slidenum">
              <a:rPr lang="en-AU" smtClean="0"/>
              <a:pPr/>
              <a:t>54</a:t>
            </a:fld>
            <a:endParaRPr lang="en-AU"/>
          </a:p>
        </p:txBody>
      </p:sp>
      <p:pic>
        <p:nvPicPr>
          <p:cNvPr id="5" name="内容占位符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45"/>
          <a:stretch/>
        </p:blipFill>
        <p:spPr bwMode="auto">
          <a:xfrm>
            <a:off x="1155700" y="1827560"/>
            <a:ext cx="7226300" cy="200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3" t="18663" r="1878" b="4803"/>
          <a:stretch/>
        </p:blipFill>
        <p:spPr bwMode="auto">
          <a:xfrm>
            <a:off x="1043608" y="3832572"/>
            <a:ext cx="7338392" cy="1971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90155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77"/>
          <a:stretch/>
        </p:blipFill>
        <p:spPr bwMode="auto">
          <a:xfrm>
            <a:off x="1323625" y="3789784"/>
            <a:ext cx="7274274" cy="20141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8B02-90D7-4355-98A3-2E2B36929772}" type="slidenum">
              <a:rPr lang="en-AU" smtClean="0"/>
              <a:pPr/>
              <a:t>55</a:t>
            </a:fld>
            <a:endParaRPr lang="en-AU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46460" y="809576"/>
            <a:ext cx="9324528" cy="648072"/>
          </a:xfrm>
        </p:spPr>
        <p:txBody>
          <a:bodyPr/>
          <a:lstStyle/>
          <a:p>
            <a:r>
              <a:rPr lang="en-A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Other Indoor Base Station Location— Upper Floor</a:t>
            </a:r>
            <a:endParaRPr lang="en-A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图片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22"/>
          <a:stretch/>
        </p:blipFill>
        <p:spPr bwMode="auto">
          <a:xfrm>
            <a:off x="1323625" y="1433860"/>
            <a:ext cx="7262193" cy="2223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90945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7318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MarsDream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– Architectural Subgroup</a:t>
            </a:r>
            <a:endParaRPr lang="en-A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0" y="15875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Team Members</a:t>
            </a:r>
          </a:p>
          <a:p>
            <a:pPr lvl="1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Ben Coward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– Subsystem Leader </a:t>
            </a:r>
          </a:p>
          <a:p>
            <a:pPr lvl="1"/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Yilei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He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– Specialist</a:t>
            </a:r>
          </a:p>
          <a:p>
            <a:pPr lvl="1"/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Yimeng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Jiang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– Design Engineer</a:t>
            </a:r>
            <a:endParaRPr lang="en-US" sz="3200" b="1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Yinghua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Hu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- Specialist</a:t>
            </a:r>
            <a:endParaRPr lang="en-US" sz="3200" b="1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Zhengyi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Yao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– Design Engineer</a:t>
            </a:r>
            <a:endParaRPr lang="en-US" sz="32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5921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MarsDream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– Architectural Subgroup</a:t>
            </a:r>
            <a:endParaRPr lang="en-A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Architectural Tasks</a:t>
            </a:r>
            <a:endParaRPr lang="en-AU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AU" dirty="0" smtClean="0">
                <a:latin typeface="Calibri" pitchFamily="34" charset="0"/>
                <a:cs typeface="Calibri" pitchFamily="34" charset="0"/>
              </a:rPr>
              <a:t>Fire and Safety</a:t>
            </a:r>
          </a:p>
          <a:p>
            <a:pPr lvl="3"/>
            <a:r>
              <a:rPr lang="en-US" dirty="0" smtClean="0">
                <a:latin typeface="Calibri" pitchFamily="34" charset="0"/>
                <a:cs typeface="Calibri" pitchFamily="34" charset="0"/>
              </a:rPr>
              <a:t>Included: fireproofing the decks and stairs, second fire escape, updating fire detection, fire fighting and medical equipment.</a:t>
            </a:r>
            <a:endParaRPr lang="en-AU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AU" dirty="0" smtClean="0">
                <a:latin typeface="Calibri" pitchFamily="34" charset="0"/>
                <a:cs typeface="Calibri" pitchFamily="34" charset="0"/>
              </a:rPr>
              <a:t>Mess Deck Design</a:t>
            </a:r>
          </a:p>
          <a:p>
            <a:pPr lvl="3"/>
            <a:r>
              <a:rPr lang="en-AU" dirty="0" smtClean="0">
                <a:latin typeface="Calibri" pitchFamily="34" charset="0"/>
                <a:cs typeface="Calibri" pitchFamily="34" charset="0"/>
              </a:rPr>
              <a:t>Included: ergonomic efficiency in the kitchen and dining area, maximising storage space,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adding an upstairs toilet</a:t>
            </a:r>
            <a:endParaRPr lang="en-AU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Flight Deck Design</a:t>
            </a:r>
          </a:p>
          <a:p>
            <a:pPr lvl="3"/>
            <a:r>
              <a:rPr lang="en-US" dirty="0" smtClean="0">
                <a:latin typeface="Calibri" pitchFamily="34" charset="0"/>
                <a:cs typeface="Calibri" pitchFamily="34" charset="0"/>
              </a:rPr>
              <a:t>Included: transformation of area into different room configurations</a:t>
            </a:r>
            <a:endParaRPr lang="en-AU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4500" y="6302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MarsDream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– Architectural Subgroup</a:t>
            </a:r>
            <a:endParaRPr lang="en-A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Today’s Focus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(CORE)</a:t>
            </a:r>
            <a:r>
              <a:rPr lang="en-AU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Fireproof Stairs</a:t>
            </a:r>
            <a:endParaRPr lang="en-AU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AU" dirty="0" smtClean="0">
                <a:latin typeface="Calibri" pitchFamily="34" charset="0"/>
                <a:cs typeface="Calibri" pitchFamily="34" charset="0"/>
              </a:rPr>
              <a:t>Mess and Flight Deck – Room Configurations</a:t>
            </a:r>
          </a:p>
          <a:p>
            <a:pPr lvl="3"/>
            <a:r>
              <a:rPr lang="en-AU" dirty="0" smtClean="0">
                <a:latin typeface="Calibri" pitchFamily="34" charset="0"/>
                <a:cs typeface="Calibri" pitchFamily="34" charset="0"/>
              </a:rPr>
              <a:t>Briefing and conference</a:t>
            </a:r>
          </a:p>
          <a:p>
            <a:pPr lvl="3"/>
            <a:r>
              <a:rPr lang="en-AU" dirty="0" smtClean="0">
                <a:latin typeface="Calibri" pitchFamily="34" charset="0"/>
                <a:cs typeface="Calibri" pitchFamily="34" charset="0"/>
              </a:rPr>
              <a:t>Entertainment</a:t>
            </a:r>
          </a:p>
          <a:p>
            <a:pPr lvl="3"/>
            <a:r>
              <a:rPr lang="en-AU" dirty="0" smtClean="0">
                <a:latin typeface="Calibri" pitchFamily="34" charset="0"/>
                <a:cs typeface="Calibri" pitchFamily="34" charset="0"/>
              </a:rPr>
              <a:t>Quiet working</a:t>
            </a:r>
          </a:p>
          <a:p>
            <a:pPr lvl="3"/>
            <a:r>
              <a:rPr lang="en-AU" dirty="0" smtClean="0">
                <a:latin typeface="Calibri" pitchFamily="34" charset="0"/>
                <a:cs typeface="Calibri" pitchFamily="34" charset="0"/>
              </a:rPr>
              <a:t>Systems control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urses\4221\final\Mars_A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" y="977900"/>
            <a:ext cx="8420100" cy="485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457200" y="296069"/>
            <a:ext cx="7137400" cy="830262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Flight and Mess Deck Room Configurations(Before Landing)</a:t>
            </a:r>
            <a:endParaRPr lang="zh-CN" alt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1322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</TotalTime>
  <Words>1192</Words>
  <Application>Microsoft Office PowerPoint</Application>
  <PresentationFormat>全屏显示(4:3)</PresentationFormat>
  <Paragraphs>328</Paragraphs>
  <Slides>55</Slides>
  <Notes>8</Notes>
  <HiddenSlides>1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56" baseType="lpstr">
      <vt:lpstr>自定义设计方案</vt:lpstr>
      <vt:lpstr>幻灯片 1</vt:lpstr>
      <vt:lpstr>Outline</vt:lpstr>
      <vt:lpstr>Background and Motivation</vt:lpstr>
      <vt:lpstr>Scope of Design</vt:lpstr>
      <vt:lpstr>幻灯片 5</vt:lpstr>
      <vt:lpstr>MarsDream – Architectural Subgroup</vt:lpstr>
      <vt:lpstr>MarsDream – Architectural Subgroup</vt:lpstr>
      <vt:lpstr>MarsDream – Architectural Subgroup</vt:lpstr>
      <vt:lpstr>Flight and Mess Deck Room Configurations(Before Landing)</vt:lpstr>
      <vt:lpstr>幻灯片 10</vt:lpstr>
      <vt:lpstr>Combined Table and Chairs for Flight Deck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Side Storage Design</vt:lpstr>
      <vt:lpstr>幻灯片 21</vt:lpstr>
      <vt:lpstr>IT &amp; Communication System Requirements</vt:lpstr>
      <vt:lpstr>Communication And IT</vt:lpstr>
      <vt:lpstr>幻灯片 24</vt:lpstr>
      <vt:lpstr>Indoor Wireless Communication System—  Location Specification</vt:lpstr>
      <vt:lpstr>Heat Map Simulation Result for  Optimal Location Selection—Lower Floor</vt:lpstr>
      <vt:lpstr>Heat Map Simulation Result for  Optimal Location Selection—Upper Floor</vt:lpstr>
      <vt:lpstr>Satellite Phone </vt:lpstr>
      <vt:lpstr>Data Management and Backup</vt:lpstr>
      <vt:lpstr>TYBT RS2000 Storage System</vt:lpstr>
      <vt:lpstr>Central Control System </vt:lpstr>
      <vt:lpstr>Uninterruptible Power Supply (UPS) </vt:lpstr>
      <vt:lpstr>幻灯片 33</vt:lpstr>
      <vt:lpstr>Air-Con System</vt:lpstr>
      <vt:lpstr>System components</vt:lpstr>
      <vt:lpstr>System Layout cont.</vt:lpstr>
      <vt:lpstr>System Layout</vt:lpstr>
      <vt:lpstr>System Layout cont.</vt:lpstr>
      <vt:lpstr>Verification</vt:lpstr>
      <vt:lpstr>System Cost</vt:lpstr>
      <vt:lpstr>Power and Lighting</vt:lpstr>
      <vt:lpstr>Lights and Incinolet</vt:lpstr>
      <vt:lpstr>Layout of Lights – Lower Floor</vt:lpstr>
      <vt:lpstr>Layout of Lights – Upper Floor</vt:lpstr>
      <vt:lpstr>AGI32 Simulation</vt:lpstr>
      <vt:lpstr>AGI32 cont.</vt:lpstr>
      <vt:lpstr>Cost</vt:lpstr>
      <vt:lpstr>Power Distribution</vt:lpstr>
      <vt:lpstr>Future Work </vt:lpstr>
      <vt:lpstr>幻灯片 50</vt:lpstr>
      <vt:lpstr>Reference</vt:lpstr>
      <vt:lpstr>幻灯片 52</vt:lpstr>
      <vt:lpstr>Equation for Signal Coverage</vt:lpstr>
      <vt:lpstr>Other Indoor Base Station Location— Lower Floor</vt:lpstr>
      <vt:lpstr>Other Indoor Base Station Location— Upper Floor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Yimeng Jiang</dc:creator>
  <cp:lastModifiedBy>Little V</cp:lastModifiedBy>
  <cp:revision>57</cp:revision>
  <dcterms:created xsi:type="dcterms:W3CDTF">2012-05-25T07:17:35Z</dcterms:created>
  <dcterms:modified xsi:type="dcterms:W3CDTF">2012-06-05T02:27:52Z</dcterms:modified>
</cp:coreProperties>
</file>